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4" r:id="rId7"/>
    <p:sldId id="261" r:id="rId8"/>
    <p:sldId id="265" r:id="rId9"/>
    <p:sldId id="262" r:id="rId10"/>
    <p:sldId id="263" r:id="rId11"/>
  </p:sldIdLst>
  <p:sldSz cx="18288000" cy="10287000"/>
  <p:notesSz cx="6858000" cy="9144000"/>
  <p:embeddedFontLst>
    <p:embeddedFont>
      <p:font typeface="Montserrat Medium" panose="00000600000000000000" pitchFamily="2" charset="0"/>
      <p:regular r:id="rId12"/>
      <p:italic r:id="rId13"/>
    </p:embeddedFont>
    <p:embeddedFont>
      <p:font typeface="Neue Machina Ultra-Bold" panose="020B060402020202020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595" autoAdjust="0"/>
  </p:normalViewPr>
  <p:slideViewPr>
    <p:cSldViewPr>
      <p:cViewPr>
        <p:scale>
          <a:sx n="50" d="100"/>
          <a:sy n="50" d="100"/>
        </p:scale>
        <p:origin x="883" y="2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2.jpeg"/><Relationship Id="rId4" Type="http://schemas.openxmlformats.org/officeDocument/2006/relationships/image" Target="../media/image3.png"/><Relationship Id="rId9" Type="http://schemas.openxmlformats.org/officeDocument/2006/relationships/image" Target="../media/image11.jpe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jpe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2.jpeg"/><Relationship Id="rId5" Type="http://schemas.openxmlformats.org/officeDocument/2006/relationships/image" Target="../media/image2.svg"/><Relationship Id="rId10" Type="http://schemas.openxmlformats.org/officeDocument/2006/relationships/image" Target="../media/image11.jpeg"/><Relationship Id="rId4" Type="http://schemas.openxmlformats.org/officeDocument/2006/relationships/image" Target="../media/image1.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4.jpg"/><Relationship Id="rId3" Type="http://schemas.openxmlformats.org/officeDocument/2006/relationships/image" Target="../media/image2.svg"/><Relationship Id="rId7" Type="http://schemas.openxmlformats.org/officeDocument/2006/relationships/image" Target="../media/image20.png"/><Relationship Id="rId12"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2.jpg"/><Relationship Id="rId5" Type="http://schemas.openxmlformats.org/officeDocument/2006/relationships/image" Target="../media/image4.svg"/><Relationship Id="rId10" Type="http://schemas.openxmlformats.org/officeDocument/2006/relationships/image" Target="../media/image21.jpg"/><Relationship Id="rId4" Type="http://schemas.openxmlformats.org/officeDocument/2006/relationships/image" Target="../media/image3.pn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7.png"/><Relationship Id="rId5" Type="http://schemas.openxmlformats.org/officeDocument/2006/relationships/image" Target="../media/image4.svg"/><Relationship Id="rId10" Type="http://schemas.openxmlformats.org/officeDocument/2006/relationships/image" Target="../media/image12.jpeg"/><Relationship Id="rId4" Type="http://schemas.openxmlformats.org/officeDocument/2006/relationships/image" Target="../media/image3.pn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12.jpeg"/><Relationship Id="rId4" Type="http://schemas.openxmlformats.org/officeDocument/2006/relationships/image" Target="../media/image3.png"/><Relationship Id="rId9"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svg"/><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txBody>
          <a:bodyPr/>
          <a:lstStyle/>
          <a:p>
            <a:endParaRPr lang="en-US"/>
          </a:p>
        </p:txBody>
      </p:sp>
      <p:sp>
        <p:nvSpPr>
          <p:cNvPr id="6" name="Freeform 6"/>
          <p:cNvSpPr/>
          <p:nvPr/>
        </p:nvSpPr>
        <p:spPr>
          <a:xfrm>
            <a:off x="6980261" y="5943223"/>
            <a:ext cx="4327479" cy="600872"/>
          </a:xfrm>
          <a:custGeom>
            <a:avLst/>
            <a:gdLst/>
            <a:ahLst/>
            <a:cxnLst/>
            <a:rect l="l" t="t" r="r" b="b"/>
            <a:pathLst>
              <a:path w="4327479" h="600872">
                <a:moveTo>
                  <a:pt x="0" y="0"/>
                </a:moveTo>
                <a:lnTo>
                  <a:pt x="4327478" y="0"/>
                </a:lnTo>
                <a:lnTo>
                  <a:pt x="4327478" y="600872"/>
                </a:lnTo>
                <a:lnTo>
                  <a:pt x="0" y="600872"/>
                </a:lnTo>
                <a:lnTo>
                  <a:pt x="0" y="0"/>
                </a:lnTo>
                <a:close/>
              </a:path>
            </a:pathLst>
          </a:custGeom>
          <a:blipFill>
            <a:blip r:embed="rId9"/>
            <a:stretch>
              <a:fillRect t="-71533" b="-71533"/>
            </a:stretch>
          </a:blipFill>
        </p:spPr>
        <p:txBody>
          <a:bodyPr/>
          <a:lstStyle/>
          <a:p>
            <a:endParaRPr lang="en-US"/>
          </a:p>
        </p:txBody>
      </p:sp>
      <p:sp>
        <p:nvSpPr>
          <p:cNvPr id="7" name="Freeform 7"/>
          <p:cNvSpPr/>
          <p:nvPr/>
        </p:nvSpPr>
        <p:spPr>
          <a:xfrm>
            <a:off x="1732774" y="2271889"/>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10"/>
            <a:stretch>
              <a:fillRect/>
            </a:stretch>
          </a:blipFill>
        </p:spPr>
        <p:txBody>
          <a:bodyPr/>
          <a:lstStyle/>
          <a:p>
            <a:endParaRPr lang="en-US"/>
          </a:p>
        </p:txBody>
      </p:sp>
      <p:sp>
        <p:nvSpPr>
          <p:cNvPr id="8" name="Freeform 8"/>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1"/>
            <a:stretch>
              <a:fillRect/>
            </a:stretch>
          </a:blipFill>
        </p:spPr>
        <p:txBody>
          <a:bodyPr/>
          <a:lstStyle/>
          <a:p>
            <a:endParaRPr lang="en-US"/>
          </a:p>
        </p:txBody>
      </p:sp>
      <p:sp>
        <p:nvSpPr>
          <p:cNvPr id="9" name="Freeform 9"/>
          <p:cNvSpPr/>
          <p:nvPr/>
        </p:nvSpPr>
        <p:spPr>
          <a:xfrm>
            <a:off x="0" y="0"/>
            <a:ext cx="18288000" cy="1312388"/>
          </a:xfrm>
          <a:custGeom>
            <a:avLst/>
            <a:gdLst/>
            <a:ahLst/>
            <a:cxnLst/>
            <a:rect l="l" t="t" r="r" b="b"/>
            <a:pathLst>
              <a:path w="18288000" h="1312388">
                <a:moveTo>
                  <a:pt x="0" y="0"/>
                </a:moveTo>
                <a:lnTo>
                  <a:pt x="18288000" y="0"/>
                </a:lnTo>
                <a:lnTo>
                  <a:pt x="18288000" y="1312388"/>
                </a:lnTo>
                <a:lnTo>
                  <a:pt x="0" y="1312388"/>
                </a:lnTo>
                <a:lnTo>
                  <a:pt x="0" y="0"/>
                </a:lnTo>
                <a:close/>
              </a:path>
            </a:pathLst>
          </a:custGeom>
          <a:blipFill>
            <a:blip r:embed="rId12"/>
            <a:stretch>
              <a:fillRect t="-17505" b="-20102"/>
            </a:stretch>
          </a:blipFill>
        </p:spPr>
        <p:txBody>
          <a:bodyPr/>
          <a:lstStyle/>
          <a:p>
            <a:endParaRPr lang="en-US"/>
          </a:p>
        </p:txBody>
      </p:sp>
      <p:sp>
        <p:nvSpPr>
          <p:cNvPr id="10" name="Freeform 10"/>
          <p:cNvSpPr/>
          <p:nvPr/>
        </p:nvSpPr>
        <p:spPr>
          <a:xfrm>
            <a:off x="0" y="8958436"/>
            <a:ext cx="18288000" cy="1328564"/>
          </a:xfrm>
          <a:custGeom>
            <a:avLst/>
            <a:gdLst/>
            <a:ahLst/>
            <a:cxnLst/>
            <a:rect l="l" t="t" r="r" b="b"/>
            <a:pathLst>
              <a:path w="18288000" h="1328564">
                <a:moveTo>
                  <a:pt x="0" y="0"/>
                </a:moveTo>
                <a:lnTo>
                  <a:pt x="18288000" y="0"/>
                </a:lnTo>
                <a:lnTo>
                  <a:pt x="18288000" y="1328564"/>
                </a:lnTo>
                <a:lnTo>
                  <a:pt x="0" y="1328564"/>
                </a:lnTo>
                <a:lnTo>
                  <a:pt x="0" y="0"/>
                </a:lnTo>
                <a:close/>
              </a:path>
            </a:pathLst>
          </a:custGeom>
          <a:blipFill>
            <a:blip r:embed="rId13"/>
            <a:stretch>
              <a:fillRect t="-17291" b="-19213"/>
            </a:stretch>
          </a:blipFill>
        </p:spPr>
        <p:txBody>
          <a:bodyPr/>
          <a:lstStyle/>
          <a:p>
            <a:endParaRPr lang="en-US"/>
          </a:p>
        </p:txBody>
      </p:sp>
      <p:sp>
        <p:nvSpPr>
          <p:cNvPr id="11" name="TextBox 11"/>
          <p:cNvSpPr txBox="1"/>
          <p:nvPr/>
        </p:nvSpPr>
        <p:spPr>
          <a:xfrm>
            <a:off x="2419979" y="4134227"/>
            <a:ext cx="13448042" cy="1809013"/>
          </a:xfrm>
          <a:prstGeom prst="rect">
            <a:avLst/>
          </a:prstGeom>
        </p:spPr>
        <p:txBody>
          <a:bodyPr lIns="0" tIns="0" rIns="0" bIns="0" rtlCol="0" anchor="t">
            <a:spAutoFit/>
          </a:bodyPr>
          <a:lstStyle/>
          <a:p>
            <a:pPr algn="ctr">
              <a:lnSpc>
                <a:spcPts val="14740"/>
              </a:lnSpc>
            </a:pPr>
            <a:r>
              <a:rPr lang="en-US" sz="10529" b="1">
                <a:solidFill>
                  <a:srgbClr val="FFFFFF"/>
                </a:solidFill>
                <a:latin typeface="Neue Machina Ultra-Bold"/>
                <a:ea typeface="Neue Machina Ultra-Bold"/>
                <a:cs typeface="Neue Machina Ultra-Bold"/>
                <a:sym typeface="Neue Machina Ultra-Bold"/>
              </a:rPr>
              <a:t>IEEE SSH 2024</a:t>
            </a:r>
          </a:p>
        </p:txBody>
      </p:sp>
      <p:sp>
        <p:nvSpPr>
          <p:cNvPr id="12" name="TextBox 12"/>
          <p:cNvSpPr txBox="1"/>
          <p:nvPr/>
        </p:nvSpPr>
        <p:spPr>
          <a:xfrm>
            <a:off x="7640979" y="6000308"/>
            <a:ext cx="3006042" cy="896327"/>
          </a:xfrm>
          <a:prstGeom prst="rect">
            <a:avLst/>
          </a:prstGeom>
        </p:spPr>
        <p:txBody>
          <a:bodyPr lIns="0" tIns="0" rIns="0" bIns="0" rtlCol="0" anchor="t">
            <a:spAutoFit/>
          </a:bodyPr>
          <a:lstStyle/>
          <a:p>
            <a:pPr algn="ctr">
              <a:lnSpc>
                <a:spcPts val="3621"/>
              </a:lnSpc>
            </a:pPr>
            <a:r>
              <a:rPr lang="en-US" sz="2586" b="1">
                <a:solidFill>
                  <a:srgbClr val="01204C"/>
                </a:solidFill>
                <a:latin typeface="Montserrat Medium"/>
                <a:ea typeface="Montserrat Medium"/>
                <a:cs typeface="Montserrat Medium"/>
                <a:sym typeface="Montserrat Medium"/>
              </a:rPr>
              <a:t>HACKATHON</a:t>
            </a:r>
          </a:p>
          <a:p>
            <a:pPr algn="ctr">
              <a:lnSpc>
                <a:spcPts val="3621"/>
              </a:lnSpc>
            </a:pPr>
            <a:r>
              <a:rPr lang="en-US" sz="2586" b="1">
                <a:solidFill>
                  <a:srgbClr val="01204C"/>
                </a:solidFill>
                <a:latin typeface="Montserrat Medium"/>
                <a:ea typeface="Montserrat Medium"/>
                <a:cs typeface="Montserrat Medium"/>
                <a:sym typeface="Montserrat Medium"/>
              </a:rPr>
              <a:t>KATHON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4564088" y="3837827"/>
            <a:ext cx="11397725" cy="2344647"/>
          </a:xfrm>
          <a:prstGeom prst="rect">
            <a:avLst/>
          </a:prstGeom>
        </p:spPr>
        <p:txBody>
          <a:bodyPr lIns="0" tIns="0" rIns="0" bIns="0" rtlCol="0" anchor="t">
            <a:spAutoFit/>
          </a:bodyPr>
          <a:lstStyle/>
          <a:p>
            <a:pPr algn="l">
              <a:lnSpc>
                <a:spcPts val="19118"/>
              </a:lnSpc>
            </a:pPr>
            <a:r>
              <a:rPr lang="en-US" sz="13655" b="1">
                <a:solidFill>
                  <a:srgbClr val="FFFFFF"/>
                </a:solidFill>
                <a:latin typeface="Neue Machina Ultra-Bold"/>
                <a:ea typeface="Neue Machina Ultra-Bold"/>
                <a:cs typeface="Neue Machina Ultra-Bold"/>
                <a:sym typeface="Neue Machina Ultra-Bold"/>
              </a:rPr>
              <a:t>Thank You</a:t>
            </a:r>
          </a:p>
        </p:txBody>
      </p:sp>
      <p:sp>
        <p:nvSpPr>
          <p:cNvPr id="7" name="Freeform 7"/>
          <p:cNvSpPr/>
          <p:nvPr/>
        </p:nvSpPr>
        <p:spPr>
          <a:xfrm>
            <a:off x="0" y="0"/>
            <a:ext cx="18288000" cy="1312388"/>
          </a:xfrm>
          <a:custGeom>
            <a:avLst/>
            <a:gdLst/>
            <a:ahLst/>
            <a:cxnLst/>
            <a:rect l="l" t="t" r="r" b="b"/>
            <a:pathLst>
              <a:path w="18288000" h="1312388">
                <a:moveTo>
                  <a:pt x="0" y="0"/>
                </a:moveTo>
                <a:lnTo>
                  <a:pt x="18288000" y="0"/>
                </a:lnTo>
                <a:lnTo>
                  <a:pt x="18288000" y="1312388"/>
                </a:lnTo>
                <a:lnTo>
                  <a:pt x="0" y="1312388"/>
                </a:lnTo>
                <a:lnTo>
                  <a:pt x="0" y="0"/>
                </a:lnTo>
                <a:close/>
              </a:path>
            </a:pathLst>
          </a:custGeom>
          <a:blipFill>
            <a:blip r:embed="rId9"/>
            <a:stretch>
              <a:fillRect t="-17505" b="-20102"/>
            </a:stretch>
          </a:blipFill>
        </p:spPr>
        <p:txBody>
          <a:bodyPr/>
          <a:lstStyle/>
          <a:p>
            <a:endParaRPr lang="en-US"/>
          </a:p>
        </p:txBody>
      </p:sp>
      <p:sp>
        <p:nvSpPr>
          <p:cNvPr id="8" name="Freeform 8"/>
          <p:cNvSpPr/>
          <p:nvPr/>
        </p:nvSpPr>
        <p:spPr>
          <a:xfrm>
            <a:off x="0" y="8958436"/>
            <a:ext cx="18288000" cy="1328564"/>
          </a:xfrm>
          <a:custGeom>
            <a:avLst/>
            <a:gdLst/>
            <a:ahLst/>
            <a:cxnLst/>
            <a:rect l="l" t="t" r="r" b="b"/>
            <a:pathLst>
              <a:path w="18288000" h="1328564">
                <a:moveTo>
                  <a:pt x="0" y="0"/>
                </a:moveTo>
                <a:lnTo>
                  <a:pt x="18288000" y="0"/>
                </a:lnTo>
                <a:lnTo>
                  <a:pt x="18288000" y="1328564"/>
                </a:lnTo>
                <a:lnTo>
                  <a:pt x="0" y="1328564"/>
                </a:lnTo>
                <a:lnTo>
                  <a:pt x="0" y="0"/>
                </a:lnTo>
                <a:close/>
              </a:path>
            </a:pathLst>
          </a:custGeom>
          <a:blipFill>
            <a:blip r:embed="rId10"/>
            <a:stretch>
              <a:fillRect t="-17291" b="-19213"/>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788735"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12811" y="7306062"/>
            <a:ext cx="2397283" cy="1328564"/>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33898" y="2346313"/>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txBody>
          <a:bodyPr/>
          <a:lstStyle/>
          <a:p>
            <a:endParaRPr lang="en-US"/>
          </a:p>
        </p:txBody>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txBody>
          <a:bodyPr/>
          <a:lstStyle/>
          <a:p>
            <a:endParaRPr lang="en-US"/>
          </a:p>
        </p:txBody>
      </p:sp>
      <p:sp>
        <p:nvSpPr>
          <p:cNvPr id="7" name="Freeform 7"/>
          <p:cNvSpPr/>
          <p:nvPr/>
        </p:nvSpPr>
        <p:spPr>
          <a:xfrm>
            <a:off x="12726913" y="1664932"/>
            <a:ext cx="6888896" cy="7185289"/>
          </a:xfrm>
          <a:custGeom>
            <a:avLst/>
            <a:gdLst/>
            <a:ahLst/>
            <a:cxnLst/>
            <a:rect l="l" t="t" r="r" b="b"/>
            <a:pathLst>
              <a:path w="6888896" h="7185289">
                <a:moveTo>
                  <a:pt x="0" y="0"/>
                </a:moveTo>
                <a:lnTo>
                  <a:pt x="6888897" y="0"/>
                </a:lnTo>
                <a:lnTo>
                  <a:pt x="6888897" y="7185290"/>
                </a:lnTo>
                <a:lnTo>
                  <a:pt x="0" y="7185290"/>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5507238" y="1780557"/>
            <a:ext cx="6988551" cy="1183837"/>
          </a:xfrm>
          <a:prstGeom prst="rect">
            <a:avLst/>
          </a:prstGeom>
        </p:spPr>
        <p:txBody>
          <a:bodyPr lIns="0" tIns="0" rIns="0" bIns="0" rtlCol="0" anchor="t">
            <a:spAutoFit/>
          </a:bodyPr>
          <a:lstStyle/>
          <a:p>
            <a:pPr algn="l">
              <a:lnSpc>
                <a:spcPts val="9505"/>
              </a:lnSpc>
            </a:pPr>
            <a:r>
              <a:rPr lang="en-US" sz="6789" b="1">
                <a:solidFill>
                  <a:srgbClr val="FFFFFF"/>
                </a:solidFill>
                <a:latin typeface="Neue Machina Ultra-Bold"/>
                <a:ea typeface="Neue Machina Ultra-Bold"/>
                <a:cs typeface="Neue Machina Ultra-Bold"/>
                <a:sym typeface="Neue Machina Ultra-Bold"/>
              </a:rPr>
              <a:t>Team name:</a:t>
            </a:r>
          </a:p>
        </p:txBody>
      </p:sp>
      <p:sp>
        <p:nvSpPr>
          <p:cNvPr id="9" name="TextBox 9"/>
          <p:cNvSpPr txBox="1"/>
          <p:nvPr/>
        </p:nvSpPr>
        <p:spPr>
          <a:xfrm>
            <a:off x="3881395" y="5716717"/>
            <a:ext cx="10240235" cy="1151585"/>
          </a:xfrm>
          <a:prstGeom prst="rect">
            <a:avLst/>
          </a:prstGeom>
        </p:spPr>
        <p:txBody>
          <a:bodyPr lIns="0" tIns="0" rIns="0" bIns="0" rtlCol="0" anchor="t">
            <a:spAutoFit/>
          </a:bodyPr>
          <a:lstStyle/>
          <a:p>
            <a:pPr algn="l">
              <a:lnSpc>
                <a:spcPts val="9384"/>
              </a:lnSpc>
            </a:pPr>
            <a:r>
              <a:rPr lang="en-US" sz="6702" b="1">
                <a:solidFill>
                  <a:srgbClr val="FFFFFF"/>
                </a:solidFill>
                <a:latin typeface="Neue Machina Ultra-Bold"/>
                <a:ea typeface="Neue Machina Ultra-Bold"/>
                <a:cs typeface="Neue Machina Ultra-Bold"/>
                <a:sym typeface="Neue Machina Ultra-Bold"/>
              </a:rPr>
              <a:t>Team Members name:</a:t>
            </a:r>
          </a:p>
        </p:txBody>
      </p:sp>
      <p:sp>
        <p:nvSpPr>
          <p:cNvPr id="10" name="Freeform 10"/>
          <p:cNvSpPr/>
          <p:nvPr/>
        </p:nvSpPr>
        <p:spPr>
          <a:xfrm>
            <a:off x="0" y="0"/>
            <a:ext cx="18288000" cy="1312388"/>
          </a:xfrm>
          <a:custGeom>
            <a:avLst/>
            <a:gdLst/>
            <a:ahLst/>
            <a:cxnLst/>
            <a:rect l="l" t="t" r="r" b="b"/>
            <a:pathLst>
              <a:path w="18288000" h="1312388">
                <a:moveTo>
                  <a:pt x="0" y="0"/>
                </a:moveTo>
                <a:lnTo>
                  <a:pt x="18288000" y="0"/>
                </a:lnTo>
                <a:lnTo>
                  <a:pt x="18288000" y="1312388"/>
                </a:lnTo>
                <a:lnTo>
                  <a:pt x="0" y="1312388"/>
                </a:lnTo>
                <a:lnTo>
                  <a:pt x="0" y="0"/>
                </a:lnTo>
                <a:close/>
              </a:path>
            </a:pathLst>
          </a:custGeom>
          <a:blipFill>
            <a:blip r:embed="rId11"/>
            <a:stretch>
              <a:fillRect t="-17505" b="-20102"/>
            </a:stretch>
          </a:blipFill>
        </p:spPr>
        <p:txBody>
          <a:bodyPr/>
          <a:lstStyle/>
          <a:p>
            <a:endParaRPr lang="en-US"/>
          </a:p>
        </p:txBody>
      </p:sp>
      <p:sp>
        <p:nvSpPr>
          <p:cNvPr id="11" name="Freeform 11"/>
          <p:cNvSpPr/>
          <p:nvPr/>
        </p:nvSpPr>
        <p:spPr>
          <a:xfrm>
            <a:off x="20782" y="8941621"/>
            <a:ext cx="18288000" cy="1328564"/>
          </a:xfrm>
          <a:custGeom>
            <a:avLst/>
            <a:gdLst/>
            <a:ahLst/>
            <a:cxnLst/>
            <a:rect l="l" t="t" r="r" b="b"/>
            <a:pathLst>
              <a:path w="18288000" h="1328564">
                <a:moveTo>
                  <a:pt x="0" y="0"/>
                </a:moveTo>
                <a:lnTo>
                  <a:pt x="18288000" y="0"/>
                </a:lnTo>
                <a:lnTo>
                  <a:pt x="18288000" y="1328564"/>
                </a:lnTo>
                <a:lnTo>
                  <a:pt x="0" y="1328564"/>
                </a:lnTo>
                <a:lnTo>
                  <a:pt x="0" y="0"/>
                </a:lnTo>
                <a:close/>
              </a:path>
            </a:pathLst>
          </a:custGeom>
          <a:blipFill>
            <a:blip r:embed="rId12"/>
            <a:stretch>
              <a:fillRect t="-17291" b="-19213"/>
            </a:stretch>
          </a:blipFill>
        </p:spPr>
        <p:txBody>
          <a:bodyPr/>
          <a:lstStyle/>
          <a:p>
            <a:endParaRPr lang="en-US"/>
          </a:p>
        </p:txBody>
      </p:sp>
      <p:sp>
        <p:nvSpPr>
          <p:cNvPr id="12" name="TextBox 11">
            <a:extLst>
              <a:ext uri="{FF2B5EF4-FFF2-40B4-BE49-F238E27FC236}">
                <a16:creationId xmlns:a16="http://schemas.microsoft.com/office/drawing/2014/main" id="{EB851A37-D19E-1ADE-21A2-B54B82B24BAC}"/>
              </a:ext>
            </a:extLst>
          </p:cNvPr>
          <p:cNvSpPr txBox="1"/>
          <p:nvPr/>
        </p:nvSpPr>
        <p:spPr>
          <a:xfrm>
            <a:off x="5169091" y="3606861"/>
            <a:ext cx="6289229" cy="830997"/>
          </a:xfrm>
          <a:prstGeom prst="rect">
            <a:avLst/>
          </a:prstGeom>
          <a:noFill/>
        </p:spPr>
        <p:txBody>
          <a:bodyPr wrap="square" rtlCol="0">
            <a:spAutoFit/>
          </a:bodyPr>
          <a:lstStyle/>
          <a:p>
            <a:pPr algn="ctr"/>
            <a:r>
              <a:rPr lang="en-IN" sz="4800" dirty="0">
                <a:solidFill>
                  <a:schemeClr val="accent6">
                    <a:lumMod val="75000"/>
                  </a:schemeClr>
                </a:solidFill>
              </a:rPr>
              <a:t>ASTEROID DESTROYER</a:t>
            </a:r>
          </a:p>
        </p:txBody>
      </p:sp>
      <p:sp>
        <p:nvSpPr>
          <p:cNvPr id="13" name="TextBox 12">
            <a:extLst>
              <a:ext uri="{FF2B5EF4-FFF2-40B4-BE49-F238E27FC236}">
                <a16:creationId xmlns:a16="http://schemas.microsoft.com/office/drawing/2014/main" id="{E27D5545-D973-3B04-FE23-3E7A8ACDE976}"/>
              </a:ext>
            </a:extLst>
          </p:cNvPr>
          <p:cNvSpPr txBox="1"/>
          <p:nvPr/>
        </p:nvSpPr>
        <p:spPr>
          <a:xfrm>
            <a:off x="10475337" y="7300255"/>
            <a:ext cx="2423079" cy="523220"/>
          </a:xfrm>
          <a:prstGeom prst="rect">
            <a:avLst/>
          </a:prstGeom>
          <a:noFill/>
        </p:spPr>
        <p:txBody>
          <a:bodyPr wrap="square" rtlCol="0">
            <a:spAutoFit/>
          </a:bodyPr>
          <a:lstStyle/>
          <a:p>
            <a:r>
              <a:rPr lang="en-IN" sz="2800" dirty="0">
                <a:solidFill>
                  <a:srgbClr val="FFFF00"/>
                </a:solidFill>
              </a:rPr>
              <a:t>KARTIK VERMA</a:t>
            </a:r>
          </a:p>
        </p:txBody>
      </p:sp>
      <p:sp>
        <p:nvSpPr>
          <p:cNvPr id="15" name="TextBox 14">
            <a:extLst>
              <a:ext uri="{FF2B5EF4-FFF2-40B4-BE49-F238E27FC236}">
                <a16:creationId xmlns:a16="http://schemas.microsoft.com/office/drawing/2014/main" id="{C09077C0-EFD8-96FC-1397-3E41C3C5F0D3}"/>
              </a:ext>
            </a:extLst>
          </p:cNvPr>
          <p:cNvSpPr txBox="1"/>
          <p:nvPr/>
        </p:nvSpPr>
        <p:spPr>
          <a:xfrm>
            <a:off x="6821719" y="7326874"/>
            <a:ext cx="2917266" cy="523220"/>
          </a:xfrm>
          <a:prstGeom prst="rect">
            <a:avLst/>
          </a:prstGeom>
          <a:noFill/>
        </p:spPr>
        <p:txBody>
          <a:bodyPr wrap="square" rtlCol="0">
            <a:spAutoFit/>
          </a:bodyPr>
          <a:lstStyle/>
          <a:p>
            <a:r>
              <a:rPr lang="en-IN" sz="2800" dirty="0">
                <a:solidFill>
                  <a:srgbClr val="FFFF00"/>
                </a:solidFill>
              </a:rPr>
              <a:t>VANSHIKA MITTAL</a:t>
            </a:r>
          </a:p>
        </p:txBody>
      </p:sp>
      <p:sp>
        <p:nvSpPr>
          <p:cNvPr id="16" name="TextBox 15">
            <a:extLst>
              <a:ext uri="{FF2B5EF4-FFF2-40B4-BE49-F238E27FC236}">
                <a16:creationId xmlns:a16="http://schemas.microsoft.com/office/drawing/2014/main" id="{B3355CE0-9545-1424-5FA4-3449F03D515D}"/>
              </a:ext>
            </a:extLst>
          </p:cNvPr>
          <p:cNvSpPr txBox="1"/>
          <p:nvPr/>
        </p:nvSpPr>
        <p:spPr>
          <a:xfrm>
            <a:off x="2862494" y="7300800"/>
            <a:ext cx="3222874" cy="523220"/>
          </a:xfrm>
          <a:prstGeom prst="rect">
            <a:avLst/>
          </a:prstGeom>
          <a:noFill/>
        </p:spPr>
        <p:txBody>
          <a:bodyPr wrap="square" rtlCol="0">
            <a:spAutoFit/>
          </a:bodyPr>
          <a:lstStyle/>
          <a:p>
            <a:r>
              <a:rPr lang="en-IN" sz="2800" dirty="0">
                <a:solidFill>
                  <a:srgbClr val="FFFF00"/>
                </a:solidFill>
              </a:rPr>
              <a:t>GAURIYANSH KALRA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txBody>
          <a:bodyPr/>
          <a:lstStyle/>
          <a:p>
            <a:endParaRPr lang="en-US"/>
          </a:p>
        </p:txBody>
      </p:sp>
      <p:sp>
        <p:nvSpPr>
          <p:cNvPr id="5" name="Freeform 5"/>
          <p:cNvSpPr/>
          <p:nvPr/>
        </p:nvSpPr>
        <p:spPr>
          <a:xfrm>
            <a:off x="12802533" y="429915"/>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8"/>
            <a:stretch>
              <a:fillRect/>
            </a:stretch>
          </a:blipFill>
        </p:spPr>
        <p:txBody>
          <a:bodyPr/>
          <a:lstStyle/>
          <a:p>
            <a:endParaRPr lang="en-US"/>
          </a:p>
        </p:txBody>
      </p:sp>
      <p:sp>
        <p:nvSpPr>
          <p:cNvPr id="6" name="Freeform 6"/>
          <p:cNvSpPr/>
          <p:nvPr/>
        </p:nvSpPr>
        <p:spPr>
          <a:xfrm>
            <a:off x="-2925861" y="7046518"/>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1905000" y="2098865"/>
            <a:ext cx="13986326" cy="1685603"/>
          </a:xfrm>
          <a:prstGeom prst="rect">
            <a:avLst/>
          </a:prstGeom>
        </p:spPr>
        <p:txBody>
          <a:bodyPr lIns="0" tIns="0" rIns="0" bIns="0" rtlCol="0" anchor="t">
            <a:spAutoFit/>
          </a:bodyPr>
          <a:lstStyle/>
          <a:p>
            <a:pPr algn="ctr">
              <a:lnSpc>
                <a:spcPts val="13667"/>
              </a:lnSpc>
            </a:pPr>
            <a:r>
              <a:rPr lang="en-US" sz="9762" b="1" dirty="0">
                <a:solidFill>
                  <a:srgbClr val="FFFFFF"/>
                </a:solidFill>
                <a:latin typeface="Neue Machina Ultra-Bold"/>
                <a:ea typeface="Neue Machina Ultra-Bold"/>
                <a:cs typeface="Neue Machina Ultra-Bold"/>
                <a:sym typeface="Neue Machina Ultra-Bold"/>
              </a:rPr>
              <a:t>Problem statement</a:t>
            </a:r>
          </a:p>
        </p:txBody>
      </p:sp>
      <p:sp>
        <p:nvSpPr>
          <p:cNvPr id="8" name="Freeform 8"/>
          <p:cNvSpPr/>
          <p:nvPr/>
        </p:nvSpPr>
        <p:spPr>
          <a:xfrm>
            <a:off x="0" y="0"/>
            <a:ext cx="18288000" cy="1312388"/>
          </a:xfrm>
          <a:custGeom>
            <a:avLst/>
            <a:gdLst/>
            <a:ahLst/>
            <a:cxnLst/>
            <a:rect l="l" t="t" r="r" b="b"/>
            <a:pathLst>
              <a:path w="18288000" h="1312388">
                <a:moveTo>
                  <a:pt x="0" y="0"/>
                </a:moveTo>
                <a:lnTo>
                  <a:pt x="18288000" y="0"/>
                </a:lnTo>
                <a:lnTo>
                  <a:pt x="18288000" y="1312388"/>
                </a:lnTo>
                <a:lnTo>
                  <a:pt x="0" y="1312388"/>
                </a:lnTo>
                <a:lnTo>
                  <a:pt x="0" y="0"/>
                </a:lnTo>
                <a:close/>
              </a:path>
            </a:pathLst>
          </a:custGeom>
          <a:blipFill>
            <a:blip r:embed="rId10"/>
            <a:stretch>
              <a:fillRect t="-17505" b="-20102"/>
            </a:stretch>
          </a:blipFill>
        </p:spPr>
        <p:txBody>
          <a:bodyPr/>
          <a:lstStyle/>
          <a:p>
            <a:endParaRPr lang="en-US"/>
          </a:p>
        </p:txBody>
      </p:sp>
      <p:sp>
        <p:nvSpPr>
          <p:cNvPr id="9" name="Freeform 9"/>
          <p:cNvSpPr/>
          <p:nvPr/>
        </p:nvSpPr>
        <p:spPr>
          <a:xfrm>
            <a:off x="0" y="8958436"/>
            <a:ext cx="18288000" cy="1328564"/>
          </a:xfrm>
          <a:custGeom>
            <a:avLst/>
            <a:gdLst/>
            <a:ahLst/>
            <a:cxnLst/>
            <a:rect l="l" t="t" r="r" b="b"/>
            <a:pathLst>
              <a:path w="18288000" h="1328564">
                <a:moveTo>
                  <a:pt x="0" y="0"/>
                </a:moveTo>
                <a:lnTo>
                  <a:pt x="18288000" y="0"/>
                </a:lnTo>
                <a:lnTo>
                  <a:pt x="18288000" y="1328564"/>
                </a:lnTo>
                <a:lnTo>
                  <a:pt x="0" y="1328564"/>
                </a:lnTo>
                <a:lnTo>
                  <a:pt x="0" y="0"/>
                </a:lnTo>
                <a:close/>
              </a:path>
            </a:pathLst>
          </a:custGeom>
          <a:blipFill>
            <a:blip r:embed="rId11"/>
            <a:stretch>
              <a:fillRect t="-17291" b="-19213"/>
            </a:stretch>
          </a:blipFill>
        </p:spPr>
        <p:txBody>
          <a:bodyPr/>
          <a:lstStyle/>
          <a:p>
            <a:endParaRPr lang="en-US"/>
          </a:p>
        </p:txBody>
      </p:sp>
      <p:sp>
        <p:nvSpPr>
          <p:cNvPr id="10" name="TextBox 9">
            <a:extLst>
              <a:ext uri="{FF2B5EF4-FFF2-40B4-BE49-F238E27FC236}">
                <a16:creationId xmlns:a16="http://schemas.microsoft.com/office/drawing/2014/main" id="{3E91F46A-970E-7829-EEF3-CF4C01008EB1}"/>
              </a:ext>
            </a:extLst>
          </p:cNvPr>
          <p:cNvSpPr txBox="1"/>
          <p:nvPr/>
        </p:nvSpPr>
        <p:spPr>
          <a:xfrm>
            <a:off x="2362200" y="4167462"/>
            <a:ext cx="12115800" cy="2862322"/>
          </a:xfrm>
          <a:prstGeom prst="rect">
            <a:avLst/>
          </a:prstGeom>
          <a:noFill/>
        </p:spPr>
        <p:txBody>
          <a:bodyPr wrap="square" rtlCol="0">
            <a:spAutoFit/>
          </a:bodyPr>
          <a:lstStyle/>
          <a:p>
            <a:r>
              <a:rPr lang="en-US" sz="6000" dirty="0">
                <a:solidFill>
                  <a:schemeClr val="bg2"/>
                </a:solidFill>
              </a:rPr>
              <a:t>Learning App for Deaf and Mute: Sign Language to Gujarati/English Converter</a:t>
            </a:r>
            <a:endParaRPr lang="en-IN" sz="6000" dirty="0">
              <a:solidFill>
                <a:schemeClr val="bg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r="-66382"/>
            </a:stretch>
          </a:blipFill>
        </p:spPr>
        <p:txBody>
          <a:bodyPr/>
          <a:lstStyle/>
          <a:p>
            <a:endParaRPr lang="en-US"/>
          </a:p>
        </p:txBody>
      </p:sp>
      <p:grpSp>
        <p:nvGrpSpPr>
          <p:cNvPr id="4" name="Group 4"/>
          <p:cNvGrpSpPr/>
          <p:nvPr/>
        </p:nvGrpSpPr>
        <p:grpSpPr>
          <a:xfrm>
            <a:off x="1941393" y="2797072"/>
            <a:ext cx="4290504" cy="6461228"/>
            <a:chOff x="0" y="0"/>
            <a:chExt cx="1565187" cy="2357074"/>
          </a:xfrm>
        </p:grpSpPr>
        <p:sp>
          <p:nvSpPr>
            <p:cNvPr id="5" name="Freeform 5"/>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txBody>
            <a:bodyPr/>
            <a:lstStyle/>
            <a:p>
              <a:endParaRPr lang="en-US"/>
            </a:p>
          </p:txBody>
        </p:sp>
      </p:grpSp>
      <p:grpSp>
        <p:nvGrpSpPr>
          <p:cNvPr id="6" name="Group 6"/>
          <p:cNvGrpSpPr/>
          <p:nvPr/>
        </p:nvGrpSpPr>
        <p:grpSpPr>
          <a:xfrm>
            <a:off x="6966592" y="2797072"/>
            <a:ext cx="4290504" cy="6461228"/>
            <a:chOff x="0" y="0"/>
            <a:chExt cx="1565187" cy="2357074"/>
          </a:xfrm>
        </p:grpSpPr>
        <p:sp>
          <p:nvSpPr>
            <p:cNvPr id="7" name="Freeform 7"/>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txBody>
            <a:bodyPr/>
            <a:lstStyle/>
            <a:p>
              <a:endParaRPr lang="en-US"/>
            </a:p>
          </p:txBody>
        </p:sp>
      </p:grpSp>
      <p:grpSp>
        <p:nvGrpSpPr>
          <p:cNvPr id="8" name="Group 8"/>
          <p:cNvGrpSpPr/>
          <p:nvPr/>
        </p:nvGrpSpPr>
        <p:grpSpPr>
          <a:xfrm>
            <a:off x="12056104" y="2797072"/>
            <a:ext cx="4290504" cy="6461228"/>
            <a:chOff x="0" y="0"/>
            <a:chExt cx="1565187" cy="2357074"/>
          </a:xfrm>
        </p:grpSpPr>
        <p:sp>
          <p:nvSpPr>
            <p:cNvPr id="9" name="Freeform 9"/>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txBody>
            <a:bodyPr/>
            <a:lstStyle/>
            <a:p>
              <a:endParaRPr lang="en-US">
                <a:solidFill>
                  <a:schemeClr val="bg2"/>
                </a:solidFill>
              </a:endParaRPr>
            </a:p>
          </p:txBody>
        </p:sp>
      </p:grpSp>
      <p:sp>
        <p:nvSpPr>
          <p:cNvPr id="10" name="Freeform 10"/>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6"/>
            <a:stretch>
              <a:fillRect/>
            </a:stretch>
          </a:blipFill>
        </p:spPr>
        <p:txBody>
          <a:bodyPr/>
          <a:lstStyle/>
          <a:p>
            <a:endParaRPr lang="en-US"/>
          </a:p>
        </p:txBody>
      </p:sp>
      <p:sp>
        <p:nvSpPr>
          <p:cNvPr id="11" name="Freeform 11"/>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7"/>
            <a:stretch>
              <a:fillRect/>
            </a:stretch>
          </a:blipFill>
        </p:spPr>
        <p:txBody>
          <a:bodyPr/>
          <a:lstStyle/>
          <a:p>
            <a:endParaRPr lang="en-US"/>
          </a:p>
        </p:txBody>
      </p:sp>
      <p:sp>
        <p:nvSpPr>
          <p:cNvPr id="12" name="TextBox 12"/>
          <p:cNvSpPr txBox="1"/>
          <p:nvPr/>
        </p:nvSpPr>
        <p:spPr>
          <a:xfrm>
            <a:off x="5456819" y="1254977"/>
            <a:ext cx="7119102" cy="1685603"/>
          </a:xfrm>
          <a:prstGeom prst="rect">
            <a:avLst/>
          </a:prstGeom>
        </p:spPr>
        <p:txBody>
          <a:bodyPr lIns="0" tIns="0" rIns="0" bIns="0" rtlCol="0" anchor="t">
            <a:spAutoFit/>
          </a:bodyPr>
          <a:lstStyle/>
          <a:p>
            <a:pPr algn="ctr">
              <a:lnSpc>
                <a:spcPts val="13667"/>
              </a:lnSpc>
            </a:pPr>
            <a:r>
              <a:rPr lang="en-US" sz="9762" b="1">
                <a:solidFill>
                  <a:srgbClr val="FFFFFF"/>
                </a:solidFill>
                <a:latin typeface="Neue Machina Ultra-Bold"/>
                <a:ea typeface="Neue Machina Ultra-Bold"/>
                <a:cs typeface="Neue Machina Ultra-Bold"/>
                <a:sym typeface="Neue Machina Ultra-Bold"/>
              </a:rPr>
              <a:t>Solutions</a:t>
            </a:r>
          </a:p>
        </p:txBody>
      </p:sp>
      <p:sp>
        <p:nvSpPr>
          <p:cNvPr id="13" name="Freeform 13"/>
          <p:cNvSpPr/>
          <p:nvPr/>
        </p:nvSpPr>
        <p:spPr>
          <a:xfrm>
            <a:off x="0" y="0"/>
            <a:ext cx="18288000" cy="1312388"/>
          </a:xfrm>
          <a:custGeom>
            <a:avLst/>
            <a:gdLst/>
            <a:ahLst/>
            <a:cxnLst/>
            <a:rect l="l" t="t" r="r" b="b"/>
            <a:pathLst>
              <a:path w="18288000" h="1312388">
                <a:moveTo>
                  <a:pt x="0" y="0"/>
                </a:moveTo>
                <a:lnTo>
                  <a:pt x="18288000" y="0"/>
                </a:lnTo>
                <a:lnTo>
                  <a:pt x="18288000" y="1312388"/>
                </a:lnTo>
                <a:lnTo>
                  <a:pt x="0" y="1312388"/>
                </a:lnTo>
                <a:lnTo>
                  <a:pt x="0" y="0"/>
                </a:lnTo>
                <a:close/>
              </a:path>
            </a:pathLst>
          </a:custGeom>
          <a:blipFill>
            <a:blip r:embed="rId8"/>
            <a:stretch>
              <a:fillRect t="-17505" b="-20102"/>
            </a:stretch>
          </a:blipFill>
        </p:spPr>
        <p:txBody>
          <a:bodyPr/>
          <a:lstStyle/>
          <a:p>
            <a:endParaRPr lang="en-US"/>
          </a:p>
        </p:txBody>
      </p:sp>
      <p:sp>
        <p:nvSpPr>
          <p:cNvPr id="14" name="Freeform 14"/>
          <p:cNvSpPr/>
          <p:nvPr/>
        </p:nvSpPr>
        <p:spPr>
          <a:xfrm>
            <a:off x="0" y="8958436"/>
            <a:ext cx="18288000" cy="1328564"/>
          </a:xfrm>
          <a:custGeom>
            <a:avLst/>
            <a:gdLst/>
            <a:ahLst/>
            <a:cxnLst/>
            <a:rect l="l" t="t" r="r" b="b"/>
            <a:pathLst>
              <a:path w="18288000" h="1328564">
                <a:moveTo>
                  <a:pt x="0" y="0"/>
                </a:moveTo>
                <a:lnTo>
                  <a:pt x="18288000" y="0"/>
                </a:lnTo>
                <a:lnTo>
                  <a:pt x="18288000" y="1328564"/>
                </a:lnTo>
                <a:lnTo>
                  <a:pt x="0" y="1328564"/>
                </a:lnTo>
                <a:lnTo>
                  <a:pt x="0" y="0"/>
                </a:lnTo>
                <a:close/>
              </a:path>
            </a:pathLst>
          </a:custGeom>
          <a:blipFill>
            <a:blip r:embed="rId9"/>
            <a:stretch>
              <a:fillRect t="-17291" b="-19213"/>
            </a:stretch>
          </a:blipFill>
        </p:spPr>
        <p:txBody>
          <a:bodyPr/>
          <a:lstStyle/>
          <a:p>
            <a:endParaRPr lang="en-US"/>
          </a:p>
        </p:txBody>
      </p:sp>
      <p:sp>
        <p:nvSpPr>
          <p:cNvPr id="16" name="TextBox 15">
            <a:extLst>
              <a:ext uri="{FF2B5EF4-FFF2-40B4-BE49-F238E27FC236}">
                <a16:creationId xmlns:a16="http://schemas.microsoft.com/office/drawing/2014/main" id="{799368C1-5B3C-D39E-5EF0-3915A9216FC8}"/>
              </a:ext>
            </a:extLst>
          </p:cNvPr>
          <p:cNvSpPr txBox="1"/>
          <p:nvPr/>
        </p:nvSpPr>
        <p:spPr>
          <a:xfrm>
            <a:off x="2296385" y="3030821"/>
            <a:ext cx="3206780" cy="5693866"/>
          </a:xfrm>
          <a:prstGeom prst="rect">
            <a:avLst/>
          </a:prstGeom>
          <a:noFill/>
        </p:spPr>
        <p:txBody>
          <a:bodyPr wrap="square">
            <a:spAutoFit/>
          </a:bodyPr>
          <a:lstStyle/>
          <a:p>
            <a:r>
              <a:rPr lang="en-US" sz="2800" b="1" dirty="0">
                <a:solidFill>
                  <a:schemeClr val="bg2"/>
                </a:solidFill>
              </a:rPr>
              <a:t>Video Capture:</a:t>
            </a:r>
            <a:endParaRPr lang="en-US" sz="2800" dirty="0">
              <a:solidFill>
                <a:schemeClr val="bg2"/>
              </a:solidFill>
            </a:endParaRPr>
          </a:p>
          <a:p>
            <a:pPr>
              <a:buFont typeface="Arial" panose="020B0604020202020204" pitchFamily="34" charset="0"/>
              <a:buChar char="•"/>
            </a:pPr>
            <a:r>
              <a:rPr lang="en-US" sz="2800" dirty="0">
                <a:solidFill>
                  <a:schemeClr val="bg2"/>
                </a:solidFill>
              </a:rPr>
              <a:t>The app will use the device’s camera to capture </a:t>
            </a:r>
            <a:r>
              <a:rPr lang="en-US" sz="2800" b="1" dirty="0">
                <a:solidFill>
                  <a:schemeClr val="bg2"/>
                </a:solidFill>
              </a:rPr>
              <a:t>real-time video</a:t>
            </a:r>
            <a:r>
              <a:rPr lang="en-US" sz="2800" dirty="0">
                <a:solidFill>
                  <a:schemeClr val="bg2"/>
                </a:solidFill>
              </a:rPr>
              <a:t> of the user's hand gestures.</a:t>
            </a:r>
          </a:p>
          <a:p>
            <a:pPr>
              <a:buFont typeface="Arial" panose="020B0604020202020204" pitchFamily="34" charset="0"/>
              <a:buChar char="•"/>
            </a:pPr>
            <a:r>
              <a:rPr lang="en-US" sz="2800" b="1" dirty="0">
                <a:solidFill>
                  <a:schemeClr val="bg2"/>
                </a:solidFill>
              </a:rPr>
              <a:t>OpenCV</a:t>
            </a:r>
            <a:r>
              <a:rPr lang="en-US" sz="2800" dirty="0">
                <a:solidFill>
                  <a:schemeClr val="bg2"/>
                </a:solidFill>
              </a:rPr>
              <a:t> will handle this video input, processing each frame to identify and isolate hand movements for further analysis.</a:t>
            </a:r>
          </a:p>
        </p:txBody>
      </p:sp>
      <p:sp>
        <p:nvSpPr>
          <p:cNvPr id="18" name="TextBox 17">
            <a:extLst>
              <a:ext uri="{FF2B5EF4-FFF2-40B4-BE49-F238E27FC236}">
                <a16:creationId xmlns:a16="http://schemas.microsoft.com/office/drawing/2014/main" id="{DCE703C9-E9AB-0D2A-598D-8C94E2CA1436}"/>
              </a:ext>
            </a:extLst>
          </p:cNvPr>
          <p:cNvSpPr txBox="1"/>
          <p:nvPr/>
        </p:nvSpPr>
        <p:spPr>
          <a:xfrm>
            <a:off x="6966592" y="2873674"/>
            <a:ext cx="4082336" cy="5693866"/>
          </a:xfrm>
          <a:prstGeom prst="rect">
            <a:avLst/>
          </a:prstGeom>
          <a:noFill/>
        </p:spPr>
        <p:txBody>
          <a:bodyPr wrap="square">
            <a:spAutoFit/>
          </a:bodyPr>
          <a:lstStyle/>
          <a:p>
            <a:r>
              <a:rPr lang="en-US" sz="2800" b="1" dirty="0">
                <a:solidFill>
                  <a:schemeClr val="bg2"/>
                </a:solidFill>
              </a:rPr>
              <a:t>Machine Learning Translation:</a:t>
            </a:r>
            <a:endParaRPr lang="en-US" sz="2800" dirty="0">
              <a:solidFill>
                <a:schemeClr val="bg2"/>
              </a:solidFill>
            </a:endParaRPr>
          </a:p>
          <a:p>
            <a:pPr>
              <a:buFont typeface="Arial" panose="020B0604020202020204" pitchFamily="34" charset="0"/>
              <a:buChar char="•"/>
            </a:pPr>
            <a:r>
              <a:rPr lang="en-US" sz="2800" dirty="0">
                <a:solidFill>
                  <a:schemeClr val="bg2"/>
                </a:solidFill>
              </a:rPr>
              <a:t>The detected hand </a:t>
            </a:r>
            <a:r>
              <a:rPr lang="en-US" sz="2800" dirty="0" err="1">
                <a:solidFill>
                  <a:schemeClr val="bg2"/>
                </a:solidFill>
              </a:rPr>
              <a:t>keypoints</a:t>
            </a:r>
            <a:r>
              <a:rPr lang="en-US" sz="2800" dirty="0">
                <a:solidFill>
                  <a:schemeClr val="bg2"/>
                </a:solidFill>
              </a:rPr>
              <a:t> will be passed to a </a:t>
            </a:r>
            <a:r>
              <a:rPr lang="en-US" sz="2800" b="1" dirty="0">
                <a:solidFill>
                  <a:schemeClr val="bg2"/>
                </a:solidFill>
              </a:rPr>
              <a:t>pre-trained machine learning model</a:t>
            </a:r>
            <a:r>
              <a:rPr lang="en-US" sz="2800" dirty="0">
                <a:solidFill>
                  <a:schemeClr val="bg2"/>
                </a:solidFill>
              </a:rPr>
              <a:t> developed using </a:t>
            </a:r>
            <a:r>
              <a:rPr lang="en-US" sz="2800" b="1" dirty="0">
                <a:solidFill>
                  <a:schemeClr val="bg2"/>
                </a:solidFill>
              </a:rPr>
              <a:t>TensorFlow</a:t>
            </a:r>
            <a:r>
              <a:rPr lang="en-US" sz="2800" dirty="0">
                <a:solidFill>
                  <a:schemeClr val="bg2"/>
                </a:solidFill>
              </a:rPr>
              <a:t>.</a:t>
            </a:r>
          </a:p>
          <a:p>
            <a:pPr>
              <a:buFont typeface="Arial" panose="020B0604020202020204" pitchFamily="34" charset="0"/>
              <a:buChar char="•"/>
            </a:pPr>
            <a:r>
              <a:rPr lang="en-US" sz="2800" dirty="0">
                <a:solidFill>
                  <a:schemeClr val="bg2"/>
                </a:solidFill>
              </a:rPr>
              <a:t>This model has been trained on a </a:t>
            </a:r>
            <a:r>
              <a:rPr lang="en-US" sz="2800" b="1" dirty="0">
                <a:solidFill>
                  <a:schemeClr val="bg2"/>
                </a:solidFill>
              </a:rPr>
              <a:t>sign language dataset</a:t>
            </a:r>
            <a:r>
              <a:rPr lang="en-US" sz="2800" dirty="0">
                <a:solidFill>
                  <a:schemeClr val="bg2"/>
                </a:solidFill>
              </a:rPr>
              <a:t> containing labeled gestures for different signs (such as letters, words, or phrases).</a:t>
            </a:r>
          </a:p>
        </p:txBody>
      </p:sp>
      <p:sp>
        <p:nvSpPr>
          <p:cNvPr id="20" name="TextBox 19">
            <a:extLst>
              <a:ext uri="{FF2B5EF4-FFF2-40B4-BE49-F238E27FC236}">
                <a16:creationId xmlns:a16="http://schemas.microsoft.com/office/drawing/2014/main" id="{BEBE74E4-1F33-6DBD-4EC5-B20C10AC8DD0}"/>
              </a:ext>
            </a:extLst>
          </p:cNvPr>
          <p:cNvSpPr txBox="1"/>
          <p:nvPr/>
        </p:nvSpPr>
        <p:spPr>
          <a:xfrm>
            <a:off x="12056104" y="2959156"/>
            <a:ext cx="4174496" cy="5632311"/>
          </a:xfrm>
          <a:prstGeom prst="rect">
            <a:avLst/>
          </a:prstGeom>
          <a:noFill/>
        </p:spPr>
        <p:txBody>
          <a:bodyPr wrap="square">
            <a:spAutoFit/>
          </a:bodyPr>
          <a:lstStyle/>
          <a:p>
            <a:r>
              <a:rPr lang="en-US" sz="2400" b="1" dirty="0">
                <a:solidFill>
                  <a:schemeClr val="bg2"/>
                </a:solidFill>
              </a:rPr>
              <a:t>Using Datasets for Training:</a:t>
            </a:r>
            <a:endParaRPr lang="en-US" sz="2400" dirty="0">
              <a:solidFill>
                <a:schemeClr val="bg2"/>
              </a:solidFill>
            </a:endParaRPr>
          </a:p>
          <a:p>
            <a:pPr>
              <a:buFont typeface="Arial" panose="020B0604020202020204" pitchFamily="34" charset="0"/>
              <a:buChar char="•"/>
            </a:pPr>
            <a:r>
              <a:rPr lang="en-US" sz="2400" dirty="0">
                <a:solidFill>
                  <a:schemeClr val="bg2"/>
                </a:solidFill>
              </a:rPr>
              <a:t>A large, annotated </a:t>
            </a:r>
            <a:r>
              <a:rPr lang="en-US" sz="2400" b="1" dirty="0">
                <a:solidFill>
                  <a:schemeClr val="bg2"/>
                </a:solidFill>
              </a:rPr>
              <a:t>sign language dataset</a:t>
            </a:r>
            <a:r>
              <a:rPr lang="en-US" sz="2400" dirty="0">
                <a:solidFill>
                  <a:schemeClr val="bg2"/>
                </a:solidFill>
              </a:rPr>
              <a:t> is used to train the TensorFlow model. This dataset contains multiple video samples of various hand gestures, ensuring the model learns to recognize a wide range of signs.</a:t>
            </a:r>
          </a:p>
          <a:p>
            <a:pPr>
              <a:buFont typeface="Arial" panose="020B0604020202020204" pitchFamily="34" charset="0"/>
              <a:buChar char="•"/>
            </a:pPr>
            <a:r>
              <a:rPr lang="en-US" sz="2400" dirty="0">
                <a:solidFill>
                  <a:schemeClr val="bg2"/>
                </a:solidFill>
              </a:rPr>
              <a:t>Each sign is labeled with its corresponding </a:t>
            </a:r>
            <a:r>
              <a:rPr lang="en-US" sz="2400" b="1" dirty="0">
                <a:solidFill>
                  <a:schemeClr val="bg2"/>
                </a:solidFill>
              </a:rPr>
              <a:t>textual meaning</a:t>
            </a:r>
            <a:r>
              <a:rPr lang="en-US" sz="2400" dirty="0">
                <a:solidFill>
                  <a:schemeClr val="bg2"/>
                </a:solidFill>
              </a:rPr>
              <a:t> (e.g., "hello," "thank you"), which helps the model learn the correct translation from gestures to text.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579496" y="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81976" y="-1991669"/>
            <a:ext cx="7242652" cy="7242652"/>
          </a:xfrm>
          <a:custGeom>
            <a:avLst/>
            <a:gdLst/>
            <a:ahLst/>
            <a:cxnLst/>
            <a:rect l="l" t="t" r="r" b="b"/>
            <a:pathLst>
              <a:path w="7242652" h="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65920" y="7860377"/>
            <a:ext cx="2972074" cy="2957214"/>
          </a:xfrm>
          <a:custGeom>
            <a:avLst/>
            <a:gdLst/>
            <a:ahLst/>
            <a:cxnLst/>
            <a:rect l="l" t="t" r="r" b="b"/>
            <a:pathLst>
              <a:path w="2972074" h="2957214">
                <a:moveTo>
                  <a:pt x="0" y="0"/>
                </a:moveTo>
                <a:lnTo>
                  <a:pt x="2972074" y="0"/>
                </a:lnTo>
                <a:lnTo>
                  <a:pt x="2972074" y="2957214"/>
                </a:lnTo>
                <a:lnTo>
                  <a:pt x="0" y="2957214"/>
                </a:lnTo>
                <a:lnTo>
                  <a:pt x="0" y="0"/>
                </a:lnTo>
                <a:close/>
              </a:path>
            </a:pathLst>
          </a:custGeom>
          <a:blipFill>
            <a:blip r:embed="rId6"/>
            <a:stretch>
              <a:fillRect/>
            </a:stretch>
          </a:blipFill>
        </p:spPr>
        <p:txBody>
          <a:bodyPr/>
          <a:lstStyle/>
          <a:p>
            <a:endParaRPr lang="en-US"/>
          </a:p>
        </p:txBody>
      </p:sp>
      <p:sp>
        <p:nvSpPr>
          <p:cNvPr id="5" name="Freeform 5"/>
          <p:cNvSpPr/>
          <p:nvPr/>
        </p:nvSpPr>
        <p:spPr>
          <a:xfrm>
            <a:off x="17132873" y="-203773"/>
            <a:ext cx="1889331" cy="3419603"/>
          </a:xfrm>
          <a:custGeom>
            <a:avLst/>
            <a:gdLst/>
            <a:ahLst/>
            <a:cxnLst/>
            <a:rect l="l" t="t" r="r" b="b"/>
            <a:pathLst>
              <a:path w="1889331" h="3419603">
                <a:moveTo>
                  <a:pt x="0" y="0"/>
                </a:moveTo>
                <a:lnTo>
                  <a:pt x="1889331" y="0"/>
                </a:lnTo>
                <a:lnTo>
                  <a:pt x="1889331" y="3419603"/>
                </a:lnTo>
                <a:lnTo>
                  <a:pt x="0" y="3419603"/>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2035304" y="1429632"/>
            <a:ext cx="14318861" cy="1685603"/>
          </a:xfrm>
          <a:prstGeom prst="rect">
            <a:avLst/>
          </a:prstGeom>
        </p:spPr>
        <p:txBody>
          <a:bodyPr lIns="0" tIns="0" rIns="0" bIns="0" rtlCol="0" anchor="t">
            <a:spAutoFit/>
          </a:bodyPr>
          <a:lstStyle/>
          <a:p>
            <a:pPr algn="ctr">
              <a:lnSpc>
                <a:spcPts val="13667"/>
              </a:lnSpc>
            </a:pPr>
            <a:r>
              <a:rPr lang="en-US" sz="9762" b="1">
                <a:solidFill>
                  <a:srgbClr val="FFFFFF"/>
                </a:solidFill>
                <a:latin typeface="Neue Machina Ultra-Bold"/>
                <a:ea typeface="Neue Machina Ultra-Bold"/>
                <a:cs typeface="Neue Machina Ultra-Bold"/>
                <a:sym typeface="Neue Machina Ultra-Bold"/>
              </a:rPr>
              <a:t>USP</a:t>
            </a:r>
          </a:p>
        </p:txBody>
      </p:sp>
      <p:sp>
        <p:nvSpPr>
          <p:cNvPr id="7" name="Freeform 7"/>
          <p:cNvSpPr/>
          <p:nvPr/>
        </p:nvSpPr>
        <p:spPr>
          <a:xfrm>
            <a:off x="0" y="0"/>
            <a:ext cx="18288000" cy="1312388"/>
          </a:xfrm>
          <a:custGeom>
            <a:avLst/>
            <a:gdLst/>
            <a:ahLst/>
            <a:cxnLst/>
            <a:rect l="l" t="t" r="r" b="b"/>
            <a:pathLst>
              <a:path w="18288000" h="1312388">
                <a:moveTo>
                  <a:pt x="0" y="0"/>
                </a:moveTo>
                <a:lnTo>
                  <a:pt x="18288000" y="0"/>
                </a:lnTo>
                <a:lnTo>
                  <a:pt x="18288000" y="1312388"/>
                </a:lnTo>
                <a:lnTo>
                  <a:pt x="0" y="1312388"/>
                </a:lnTo>
                <a:lnTo>
                  <a:pt x="0" y="0"/>
                </a:lnTo>
                <a:close/>
              </a:path>
            </a:pathLst>
          </a:custGeom>
          <a:blipFill>
            <a:blip r:embed="rId8"/>
            <a:stretch>
              <a:fillRect t="-17505" b="-20102"/>
            </a:stretch>
          </a:blipFill>
        </p:spPr>
        <p:txBody>
          <a:bodyPr/>
          <a:lstStyle/>
          <a:p>
            <a:endParaRPr lang="en-US"/>
          </a:p>
        </p:txBody>
      </p:sp>
      <p:sp>
        <p:nvSpPr>
          <p:cNvPr id="8" name="Freeform 8"/>
          <p:cNvSpPr/>
          <p:nvPr/>
        </p:nvSpPr>
        <p:spPr>
          <a:xfrm>
            <a:off x="0" y="8958436"/>
            <a:ext cx="18288000" cy="1328564"/>
          </a:xfrm>
          <a:custGeom>
            <a:avLst/>
            <a:gdLst/>
            <a:ahLst/>
            <a:cxnLst/>
            <a:rect l="l" t="t" r="r" b="b"/>
            <a:pathLst>
              <a:path w="18288000" h="1328564">
                <a:moveTo>
                  <a:pt x="0" y="0"/>
                </a:moveTo>
                <a:lnTo>
                  <a:pt x="18288000" y="0"/>
                </a:lnTo>
                <a:lnTo>
                  <a:pt x="18288000" y="1328564"/>
                </a:lnTo>
                <a:lnTo>
                  <a:pt x="0" y="1328564"/>
                </a:lnTo>
                <a:lnTo>
                  <a:pt x="0" y="0"/>
                </a:lnTo>
                <a:close/>
              </a:path>
            </a:pathLst>
          </a:custGeom>
          <a:blipFill>
            <a:blip r:embed="rId9"/>
            <a:stretch>
              <a:fillRect t="-17291" b="-19213"/>
            </a:stretch>
          </a:blipFill>
        </p:spPr>
        <p:txBody>
          <a:bodyPr/>
          <a:lstStyle/>
          <a:p>
            <a:endParaRPr lang="en-US"/>
          </a:p>
        </p:txBody>
      </p:sp>
      <p:sp>
        <p:nvSpPr>
          <p:cNvPr id="10" name="TextBox 9">
            <a:extLst>
              <a:ext uri="{FF2B5EF4-FFF2-40B4-BE49-F238E27FC236}">
                <a16:creationId xmlns:a16="http://schemas.microsoft.com/office/drawing/2014/main" id="{C7CDA2D8-A17B-D623-DA5F-D5E8BA1C7B1B}"/>
              </a:ext>
            </a:extLst>
          </p:cNvPr>
          <p:cNvSpPr txBox="1"/>
          <p:nvPr/>
        </p:nvSpPr>
        <p:spPr>
          <a:xfrm>
            <a:off x="2667000" y="3531120"/>
            <a:ext cx="12649200" cy="5016758"/>
          </a:xfrm>
          <a:prstGeom prst="rect">
            <a:avLst/>
          </a:prstGeom>
          <a:noFill/>
        </p:spPr>
        <p:txBody>
          <a:bodyPr wrap="square">
            <a:spAutoFit/>
          </a:bodyPr>
          <a:lstStyle/>
          <a:p>
            <a:pPr algn="ctr"/>
            <a:r>
              <a:rPr lang="en-US" sz="4000" dirty="0">
                <a:solidFill>
                  <a:schemeClr val="bg2"/>
                </a:solidFill>
              </a:rPr>
              <a:t>Our app provides </a:t>
            </a:r>
            <a:r>
              <a:rPr lang="en-US" sz="4000" b="1" dirty="0">
                <a:solidFill>
                  <a:schemeClr val="bg2"/>
                </a:solidFill>
              </a:rPr>
              <a:t>real-time sign language to text conversion</a:t>
            </a:r>
            <a:r>
              <a:rPr lang="en-US" sz="4000" dirty="0">
                <a:solidFill>
                  <a:schemeClr val="bg2"/>
                </a:solidFill>
              </a:rPr>
              <a:t> in both </a:t>
            </a:r>
            <a:r>
              <a:rPr lang="en-US" sz="4000" b="1" dirty="0">
                <a:solidFill>
                  <a:schemeClr val="bg2"/>
                </a:solidFill>
              </a:rPr>
              <a:t>Gujarati and English</a:t>
            </a:r>
            <a:r>
              <a:rPr lang="en-US" sz="4000" dirty="0">
                <a:solidFill>
                  <a:schemeClr val="bg2"/>
                </a:solidFill>
              </a:rPr>
              <a:t>, making communication easier for the deaf and mute community. Powered by </a:t>
            </a:r>
            <a:r>
              <a:rPr lang="en-US" sz="4000" b="1" dirty="0">
                <a:solidFill>
                  <a:schemeClr val="bg2"/>
                </a:solidFill>
              </a:rPr>
              <a:t>advanced computer vision and machine learning</a:t>
            </a:r>
            <a:r>
              <a:rPr lang="en-US" sz="4000" dirty="0">
                <a:solidFill>
                  <a:schemeClr val="bg2"/>
                </a:solidFill>
              </a:rPr>
              <a:t> ,it ensures </a:t>
            </a:r>
            <a:r>
              <a:rPr lang="en-US" sz="4000" b="1" dirty="0">
                <a:solidFill>
                  <a:schemeClr val="bg2"/>
                </a:solidFill>
              </a:rPr>
              <a:t>highly accurate gesture recognition</a:t>
            </a:r>
            <a:r>
              <a:rPr lang="en-US" sz="4000" dirty="0">
                <a:solidFill>
                  <a:schemeClr val="bg2"/>
                </a:solidFill>
              </a:rPr>
              <a:t>. Its </a:t>
            </a:r>
            <a:r>
              <a:rPr lang="en-US" sz="4000" b="1" dirty="0">
                <a:solidFill>
                  <a:schemeClr val="bg2"/>
                </a:solidFill>
              </a:rPr>
              <a:t>multi-language support</a:t>
            </a:r>
            <a:r>
              <a:rPr lang="en-US" sz="4000" dirty="0">
                <a:solidFill>
                  <a:schemeClr val="bg2"/>
                </a:solidFill>
              </a:rPr>
              <a:t> and </a:t>
            </a:r>
            <a:r>
              <a:rPr lang="en-US" sz="4000" b="1" dirty="0">
                <a:solidFill>
                  <a:schemeClr val="bg2"/>
                </a:solidFill>
              </a:rPr>
              <a:t>cross-platform compatibility</a:t>
            </a:r>
            <a:r>
              <a:rPr lang="en-US" sz="4000" dirty="0">
                <a:solidFill>
                  <a:schemeClr val="bg2"/>
                </a:solidFill>
              </a:rPr>
              <a:t> set it apart, with continuous improvement through expanding datasets.</a:t>
            </a:r>
            <a:endParaRPr lang="en-IN" sz="4000" dirty="0">
              <a:solidFill>
                <a:schemeClr val="bg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579496" y="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81976" y="-1991669"/>
            <a:ext cx="7242652" cy="7242652"/>
          </a:xfrm>
          <a:custGeom>
            <a:avLst/>
            <a:gdLst/>
            <a:ahLst/>
            <a:cxnLst/>
            <a:rect l="l" t="t" r="r" b="b"/>
            <a:pathLst>
              <a:path w="7242652" h="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65920" y="7860377"/>
            <a:ext cx="2972074" cy="2957214"/>
          </a:xfrm>
          <a:custGeom>
            <a:avLst/>
            <a:gdLst/>
            <a:ahLst/>
            <a:cxnLst/>
            <a:rect l="l" t="t" r="r" b="b"/>
            <a:pathLst>
              <a:path w="2972074" h="2957214">
                <a:moveTo>
                  <a:pt x="0" y="0"/>
                </a:moveTo>
                <a:lnTo>
                  <a:pt x="2972074" y="0"/>
                </a:lnTo>
                <a:lnTo>
                  <a:pt x="2972074" y="2957214"/>
                </a:lnTo>
                <a:lnTo>
                  <a:pt x="0" y="2957214"/>
                </a:lnTo>
                <a:lnTo>
                  <a:pt x="0" y="0"/>
                </a:lnTo>
                <a:close/>
              </a:path>
            </a:pathLst>
          </a:custGeom>
          <a:blipFill>
            <a:blip r:embed="rId6"/>
            <a:stretch>
              <a:fillRect/>
            </a:stretch>
          </a:blipFill>
        </p:spPr>
        <p:txBody>
          <a:bodyPr/>
          <a:lstStyle/>
          <a:p>
            <a:endParaRPr lang="en-US"/>
          </a:p>
        </p:txBody>
      </p:sp>
      <p:sp>
        <p:nvSpPr>
          <p:cNvPr id="5" name="Freeform 5"/>
          <p:cNvSpPr/>
          <p:nvPr/>
        </p:nvSpPr>
        <p:spPr>
          <a:xfrm>
            <a:off x="17132873" y="-203773"/>
            <a:ext cx="1889331" cy="3419603"/>
          </a:xfrm>
          <a:custGeom>
            <a:avLst/>
            <a:gdLst/>
            <a:ahLst/>
            <a:cxnLst/>
            <a:rect l="l" t="t" r="r" b="b"/>
            <a:pathLst>
              <a:path w="1889331" h="3419603">
                <a:moveTo>
                  <a:pt x="0" y="0"/>
                </a:moveTo>
                <a:lnTo>
                  <a:pt x="1889331" y="0"/>
                </a:lnTo>
                <a:lnTo>
                  <a:pt x="1889331" y="3419603"/>
                </a:lnTo>
                <a:lnTo>
                  <a:pt x="0" y="3419603"/>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2035304" y="949479"/>
            <a:ext cx="14318861" cy="1527021"/>
          </a:xfrm>
          <a:prstGeom prst="rect">
            <a:avLst/>
          </a:prstGeom>
        </p:spPr>
        <p:txBody>
          <a:bodyPr lIns="0" tIns="0" rIns="0" bIns="0" rtlCol="0" anchor="t">
            <a:spAutoFit/>
          </a:bodyPr>
          <a:lstStyle/>
          <a:p>
            <a:pPr algn="ctr">
              <a:lnSpc>
                <a:spcPts val="13667"/>
              </a:lnSpc>
            </a:pPr>
            <a:r>
              <a:rPr lang="en-US" sz="6600" b="1" dirty="0">
                <a:solidFill>
                  <a:srgbClr val="FFFFFF"/>
                </a:solidFill>
                <a:latin typeface="Neue Machina Ultra-Bold"/>
                <a:ea typeface="Neue Machina Ultra-Bold"/>
                <a:cs typeface="Neue Machina Ultra-Bold"/>
                <a:sym typeface="Neue Machina Ultra-Bold"/>
              </a:rPr>
              <a:t>PROTOTYPES</a:t>
            </a:r>
          </a:p>
        </p:txBody>
      </p:sp>
      <p:sp>
        <p:nvSpPr>
          <p:cNvPr id="7" name="Freeform 7"/>
          <p:cNvSpPr/>
          <p:nvPr/>
        </p:nvSpPr>
        <p:spPr>
          <a:xfrm>
            <a:off x="0" y="0"/>
            <a:ext cx="18288000" cy="1312388"/>
          </a:xfrm>
          <a:custGeom>
            <a:avLst/>
            <a:gdLst/>
            <a:ahLst/>
            <a:cxnLst/>
            <a:rect l="l" t="t" r="r" b="b"/>
            <a:pathLst>
              <a:path w="18288000" h="1312388">
                <a:moveTo>
                  <a:pt x="0" y="0"/>
                </a:moveTo>
                <a:lnTo>
                  <a:pt x="18288000" y="0"/>
                </a:lnTo>
                <a:lnTo>
                  <a:pt x="18288000" y="1312388"/>
                </a:lnTo>
                <a:lnTo>
                  <a:pt x="0" y="1312388"/>
                </a:lnTo>
                <a:lnTo>
                  <a:pt x="0" y="0"/>
                </a:lnTo>
                <a:close/>
              </a:path>
            </a:pathLst>
          </a:custGeom>
          <a:blipFill>
            <a:blip r:embed="rId8"/>
            <a:stretch>
              <a:fillRect t="-17505" b="-20102"/>
            </a:stretch>
          </a:blipFill>
        </p:spPr>
        <p:txBody>
          <a:bodyPr/>
          <a:lstStyle/>
          <a:p>
            <a:endParaRPr lang="en-US"/>
          </a:p>
        </p:txBody>
      </p:sp>
      <p:sp>
        <p:nvSpPr>
          <p:cNvPr id="8" name="Freeform 8"/>
          <p:cNvSpPr/>
          <p:nvPr/>
        </p:nvSpPr>
        <p:spPr>
          <a:xfrm>
            <a:off x="0" y="8958436"/>
            <a:ext cx="18288000" cy="1328564"/>
          </a:xfrm>
          <a:custGeom>
            <a:avLst/>
            <a:gdLst/>
            <a:ahLst/>
            <a:cxnLst/>
            <a:rect l="l" t="t" r="r" b="b"/>
            <a:pathLst>
              <a:path w="18288000" h="1328564">
                <a:moveTo>
                  <a:pt x="0" y="0"/>
                </a:moveTo>
                <a:lnTo>
                  <a:pt x="18288000" y="0"/>
                </a:lnTo>
                <a:lnTo>
                  <a:pt x="18288000" y="1328564"/>
                </a:lnTo>
                <a:lnTo>
                  <a:pt x="0" y="1328564"/>
                </a:lnTo>
                <a:lnTo>
                  <a:pt x="0" y="0"/>
                </a:lnTo>
                <a:close/>
              </a:path>
            </a:pathLst>
          </a:custGeom>
          <a:blipFill>
            <a:blip r:embed="rId9"/>
            <a:stretch>
              <a:fillRect t="-17291" b="-19213"/>
            </a:stretch>
          </a:blipFill>
        </p:spPr>
        <p:txBody>
          <a:bodyPr/>
          <a:lstStyle/>
          <a:p>
            <a:endParaRPr lang="en-US"/>
          </a:p>
        </p:txBody>
      </p:sp>
      <p:pic>
        <p:nvPicPr>
          <p:cNvPr id="11" name="Picture 10" descr="A person holding up his hand&#10;&#10;Description automatically generated">
            <a:extLst>
              <a:ext uri="{FF2B5EF4-FFF2-40B4-BE49-F238E27FC236}">
                <a16:creationId xmlns:a16="http://schemas.microsoft.com/office/drawing/2014/main" id="{26290D7F-29C4-28BC-DDCC-7F0DD3238C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650" y="3134922"/>
            <a:ext cx="4411274" cy="4232121"/>
          </a:xfrm>
          <a:prstGeom prst="rect">
            <a:avLst/>
          </a:prstGeom>
        </p:spPr>
      </p:pic>
      <p:pic>
        <p:nvPicPr>
          <p:cNvPr id="13" name="Picture 12" descr="A person holding up his hand&#10;&#10;Description automatically generated">
            <a:extLst>
              <a:ext uri="{FF2B5EF4-FFF2-40B4-BE49-F238E27FC236}">
                <a16:creationId xmlns:a16="http://schemas.microsoft.com/office/drawing/2014/main" id="{622B1D52-5AD1-C48D-2C9D-E8F8BE6BF2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67420" y="3245004"/>
            <a:ext cx="4414066" cy="4575555"/>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35191EA3-90AC-756E-984A-E761C19AF40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31010" y="2715985"/>
            <a:ext cx="3381658" cy="5927357"/>
          </a:xfrm>
          <a:prstGeom prst="rect">
            <a:avLst/>
          </a:prstGeom>
        </p:spPr>
      </p:pic>
      <p:pic>
        <p:nvPicPr>
          <p:cNvPr id="17" name="Picture 16" descr="A screenshot of a phone&#10;&#10;Description automatically generated">
            <a:extLst>
              <a:ext uri="{FF2B5EF4-FFF2-40B4-BE49-F238E27FC236}">
                <a16:creationId xmlns:a16="http://schemas.microsoft.com/office/drawing/2014/main" id="{C8A0A97C-75CC-7FF3-DE8B-88D63E393C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49172" y="2715985"/>
            <a:ext cx="3381658" cy="5915647"/>
          </a:xfrm>
          <a:prstGeom prst="rect">
            <a:avLst/>
          </a:prstGeom>
        </p:spPr>
      </p:pic>
    </p:spTree>
    <p:extLst>
      <p:ext uri="{BB962C8B-B14F-4D97-AF65-F5344CB8AC3E}">
        <p14:creationId xmlns:p14="http://schemas.microsoft.com/office/powerpoint/2010/main" val="2730364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3342394"/>
            <a:ext cx="4225741" cy="4970298"/>
            <a:chOff x="0" y="0"/>
            <a:chExt cx="1487188" cy="484664"/>
          </a:xfrm>
        </p:grpSpPr>
        <p:sp>
          <p:nvSpPr>
            <p:cNvPr id="5" name="Freeform 5"/>
            <p:cNvSpPr/>
            <p:nvPr/>
          </p:nvSpPr>
          <p:spPr>
            <a:xfrm>
              <a:off x="0" y="0"/>
              <a:ext cx="1487188" cy="484664"/>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txBody>
            <a:bodyPr/>
            <a:lstStyle/>
            <a:p>
              <a:endParaRPr lang="en-US" dirty="0"/>
            </a:p>
          </p:txBody>
        </p:sp>
      </p:grpSp>
      <p:sp>
        <p:nvSpPr>
          <p:cNvPr id="6" name="AutoShape 6"/>
          <p:cNvSpPr/>
          <p:nvPr/>
        </p:nvSpPr>
        <p:spPr>
          <a:xfrm rot="-5400000">
            <a:off x="3930071" y="5631302"/>
            <a:ext cx="3774193" cy="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7" name="Group 7"/>
          <p:cNvGrpSpPr/>
          <p:nvPr/>
        </p:nvGrpSpPr>
        <p:grpSpPr>
          <a:xfrm>
            <a:off x="6225828" y="3342394"/>
            <a:ext cx="4290504" cy="4970298"/>
            <a:chOff x="0" y="0"/>
            <a:chExt cx="1565187" cy="1813178"/>
          </a:xfrm>
        </p:grpSpPr>
        <p:sp>
          <p:nvSpPr>
            <p:cNvPr id="8" name="Freeform 8"/>
            <p:cNvSpPr/>
            <p:nvPr/>
          </p:nvSpPr>
          <p:spPr>
            <a:xfrm>
              <a:off x="0" y="0"/>
              <a:ext cx="1565188" cy="1813178"/>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txBody>
            <a:bodyPr/>
            <a:lstStyle/>
            <a:p>
              <a:endParaRPr lang="en-US"/>
            </a:p>
          </p:txBody>
        </p:sp>
      </p:grpSp>
      <p:sp>
        <p:nvSpPr>
          <p:cNvPr id="9" name="AutoShape 9"/>
          <p:cNvSpPr/>
          <p:nvPr/>
        </p:nvSpPr>
        <p:spPr>
          <a:xfrm rot="-5400000">
            <a:off x="9191962" y="5631302"/>
            <a:ext cx="3774193" cy="0"/>
          </a:xfrm>
          <a:prstGeom prst="line">
            <a:avLst/>
          </a:prstGeom>
          <a:ln w="19050"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p:cNvGrpSpPr/>
          <p:nvPr/>
        </p:nvGrpSpPr>
        <p:grpSpPr>
          <a:xfrm>
            <a:off x="11487719" y="3342394"/>
            <a:ext cx="4290504" cy="4970298"/>
            <a:chOff x="0" y="0"/>
            <a:chExt cx="1565187" cy="1813178"/>
          </a:xfrm>
        </p:grpSpPr>
        <p:sp>
          <p:nvSpPr>
            <p:cNvPr id="12" name="Freeform 12"/>
            <p:cNvSpPr/>
            <p:nvPr/>
          </p:nvSpPr>
          <p:spPr>
            <a:xfrm>
              <a:off x="0" y="0"/>
              <a:ext cx="1565188" cy="1813178"/>
            </a:xfrm>
            <a:custGeom>
              <a:avLst/>
              <a:gdLst/>
              <a:ahLst/>
              <a:cxnLst/>
              <a:rect l="l" t="t" r="r" b="b"/>
              <a:pathLst>
                <a:path w="1565188" h="181317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txBody>
            <a:bodyPr/>
            <a:lstStyle/>
            <a:p>
              <a:endParaRPr lang="en-US"/>
            </a:p>
          </p:txBody>
        </p:sp>
      </p:grpSp>
      <p:sp>
        <p:nvSpPr>
          <p:cNvPr id="13" name="Freeform 13"/>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US"/>
          </a:p>
        </p:txBody>
      </p:sp>
      <p:sp>
        <p:nvSpPr>
          <p:cNvPr id="14" name="Freeform 14"/>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US"/>
          </a:p>
        </p:txBody>
      </p:sp>
      <p:sp>
        <p:nvSpPr>
          <p:cNvPr id="15" name="Freeform 15"/>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4774298" y="1384577"/>
            <a:ext cx="11484067" cy="1685603"/>
          </a:xfrm>
          <a:prstGeom prst="rect">
            <a:avLst/>
          </a:prstGeom>
        </p:spPr>
        <p:txBody>
          <a:bodyPr lIns="0" tIns="0" rIns="0" bIns="0" rtlCol="0" anchor="t">
            <a:spAutoFit/>
          </a:bodyPr>
          <a:lstStyle/>
          <a:p>
            <a:pPr algn="l">
              <a:lnSpc>
                <a:spcPts val="13667"/>
              </a:lnSpc>
            </a:pPr>
            <a:r>
              <a:rPr lang="en-US" sz="9762" b="1">
                <a:solidFill>
                  <a:srgbClr val="FFFFFF"/>
                </a:solidFill>
                <a:latin typeface="Neue Machina Ultra-Bold"/>
                <a:ea typeface="Neue Machina Ultra-Bold"/>
                <a:cs typeface="Neue Machina Ultra-Bold"/>
                <a:sym typeface="Neue Machina Ultra-Bold"/>
              </a:rPr>
              <a:t>Tech Stack</a:t>
            </a:r>
          </a:p>
        </p:txBody>
      </p:sp>
      <p:sp>
        <p:nvSpPr>
          <p:cNvPr id="17" name="Freeform 17"/>
          <p:cNvSpPr/>
          <p:nvPr/>
        </p:nvSpPr>
        <p:spPr>
          <a:xfrm>
            <a:off x="0" y="0"/>
            <a:ext cx="18288000" cy="1312388"/>
          </a:xfrm>
          <a:custGeom>
            <a:avLst/>
            <a:gdLst/>
            <a:ahLst/>
            <a:cxnLst/>
            <a:rect l="l" t="t" r="r" b="b"/>
            <a:pathLst>
              <a:path w="18288000" h="1312388">
                <a:moveTo>
                  <a:pt x="0" y="0"/>
                </a:moveTo>
                <a:lnTo>
                  <a:pt x="18288000" y="0"/>
                </a:lnTo>
                <a:lnTo>
                  <a:pt x="18288000" y="1312388"/>
                </a:lnTo>
                <a:lnTo>
                  <a:pt x="0" y="1312388"/>
                </a:lnTo>
                <a:lnTo>
                  <a:pt x="0" y="0"/>
                </a:lnTo>
                <a:close/>
              </a:path>
            </a:pathLst>
          </a:custGeom>
          <a:blipFill>
            <a:blip r:embed="rId9"/>
            <a:stretch>
              <a:fillRect t="-17505" b="-20102"/>
            </a:stretch>
          </a:blipFill>
        </p:spPr>
        <p:txBody>
          <a:bodyPr/>
          <a:lstStyle/>
          <a:p>
            <a:endParaRPr lang="en-US"/>
          </a:p>
        </p:txBody>
      </p:sp>
      <p:sp>
        <p:nvSpPr>
          <p:cNvPr id="18" name="Freeform 18"/>
          <p:cNvSpPr/>
          <p:nvPr/>
        </p:nvSpPr>
        <p:spPr>
          <a:xfrm>
            <a:off x="0" y="8958436"/>
            <a:ext cx="18288000" cy="1328564"/>
          </a:xfrm>
          <a:custGeom>
            <a:avLst/>
            <a:gdLst/>
            <a:ahLst/>
            <a:cxnLst/>
            <a:rect l="l" t="t" r="r" b="b"/>
            <a:pathLst>
              <a:path w="18288000" h="1328564">
                <a:moveTo>
                  <a:pt x="0" y="0"/>
                </a:moveTo>
                <a:lnTo>
                  <a:pt x="18288000" y="0"/>
                </a:lnTo>
                <a:lnTo>
                  <a:pt x="18288000" y="1328564"/>
                </a:lnTo>
                <a:lnTo>
                  <a:pt x="0" y="1328564"/>
                </a:lnTo>
                <a:lnTo>
                  <a:pt x="0" y="0"/>
                </a:lnTo>
                <a:close/>
              </a:path>
            </a:pathLst>
          </a:custGeom>
          <a:blipFill>
            <a:blip r:embed="rId10"/>
            <a:stretch>
              <a:fillRect t="-17291" b="-19213"/>
            </a:stretch>
          </a:blipFill>
        </p:spPr>
        <p:txBody>
          <a:bodyPr/>
          <a:lstStyle/>
          <a:p>
            <a:endParaRPr lang="en-US"/>
          </a:p>
        </p:txBody>
      </p:sp>
      <p:pic>
        <p:nvPicPr>
          <p:cNvPr id="1026" name="Picture 2" descr="OpenCV - Wikipedia">
            <a:extLst>
              <a:ext uri="{FF2B5EF4-FFF2-40B4-BE49-F238E27FC236}">
                <a16:creationId xmlns:a16="http://schemas.microsoft.com/office/drawing/2014/main" id="{8DC927C7-A238-3763-5FCA-99A2218ED2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9709" y="6247444"/>
            <a:ext cx="2798482" cy="176871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7C60CE0-9AC9-4738-C9E6-F193C734CF58}"/>
              </a:ext>
            </a:extLst>
          </p:cNvPr>
          <p:cNvSpPr txBox="1"/>
          <p:nvPr/>
        </p:nvSpPr>
        <p:spPr>
          <a:xfrm>
            <a:off x="1272003" y="3676150"/>
            <a:ext cx="3004885" cy="646331"/>
          </a:xfrm>
          <a:prstGeom prst="rect">
            <a:avLst/>
          </a:prstGeom>
          <a:noFill/>
        </p:spPr>
        <p:txBody>
          <a:bodyPr wrap="square">
            <a:spAutoFit/>
          </a:bodyPr>
          <a:lstStyle/>
          <a:p>
            <a:r>
              <a:rPr lang="en-IN" sz="3600" dirty="0">
                <a:solidFill>
                  <a:schemeClr val="bg2"/>
                </a:solidFill>
              </a:rPr>
              <a:t>OpenCV</a:t>
            </a:r>
          </a:p>
        </p:txBody>
      </p:sp>
      <p:pic>
        <p:nvPicPr>
          <p:cNvPr id="1028" name="Picture 4" descr="TensorFlow (@TensorFlow) / X">
            <a:extLst>
              <a:ext uri="{FF2B5EF4-FFF2-40B4-BE49-F238E27FC236}">
                <a16:creationId xmlns:a16="http://schemas.microsoft.com/office/drawing/2014/main" id="{DD689A63-A4CA-EF8B-9B5E-1E9B74D224D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1970" y="6247444"/>
            <a:ext cx="2143125" cy="176871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7744B30-89B5-9B94-050B-C392FA860311}"/>
              </a:ext>
            </a:extLst>
          </p:cNvPr>
          <p:cNvSpPr txBox="1"/>
          <p:nvPr/>
        </p:nvSpPr>
        <p:spPr>
          <a:xfrm>
            <a:off x="6447448" y="3727011"/>
            <a:ext cx="3382351" cy="646331"/>
          </a:xfrm>
          <a:prstGeom prst="rect">
            <a:avLst/>
          </a:prstGeom>
          <a:noFill/>
        </p:spPr>
        <p:txBody>
          <a:bodyPr wrap="square">
            <a:spAutoFit/>
          </a:bodyPr>
          <a:lstStyle/>
          <a:p>
            <a:r>
              <a:rPr lang="en-IN" sz="3600" dirty="0">
                <a:solidFill>
                  <a:schemeClr val="bg2"/>
                </a:solidFill>
              </a:rPr>
              <a:t>TensorFlow</a:t>
            </a:r>
          </a:p>
        </p:txBody>
      </p:sp>
      <p:pic>
        <p:nvPicPr>
          <p:cNvPr id="1030" name="Picture 6" descr="What is Python Coding? | Juni Learning">
            <a:extLst>
              <a:ext uri="{FF2B5EF4-FFF2-40B4-BE49-F238E27FC236}">
                <a16:creationId xmlns:a16="http://schemas.microsoft.com/office/drawing/2014/main" id="{D99D7D0F-E059-5146-56E6-7F0282DE48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297065" y="6247444"/>
            <a:ext cx="2143125" cy="176871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0857A93-1501-A34C-5A1A-1BB140B33C0A}"/>
              </a:ext>
            </a:extLst>
          </p:cNvPr>
          <p:cNvSpPr txBox="1"/>
          <p:nvPr/>
        </p:nvSpPr>
        <p:spPr>
          <a:xfrm>
            <a:off x="11705970" y="3727011"/>
            <a:ext cx="12850090" cy="584775"/>
          </a:xfrm>
          <a:prstGeom prst="rect">
            <a:avLst/>
          </a:prstGeom>
          <a:noFill/>
        </p:spPr>
        <p:txBody>
          <a:bodyPr wrap="square">
            <a:spAutoFit/>
          </a:bodyPr>
          <a:lstStyle/>
          <a:p>
            <a:r>
              <a:rPr lang="en-IN" sz="3200" dirty="0">
                <a:solidFill>
                  <a:schemeClr val="bg2"/>
                </a:solidFill>
              </a:rPr>
              <a:t>Python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US"/>
          </a:p>
        </p:txBody>
      </p:sp>
      <p:sp>
        <p:nvSpPr>
          <p:cNvPr id="14" name="Freeform 14"/>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US"/>
          </a:p>
        </p:txBody>
      </p:sp>
      <p:sp>
        <p:nvSpPr>
          <p:cNvPr id="15" name="Freeform 15"/>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3374933" y="1181100"/>
            <a:ext cx="11484067" cy="1685603"/>
          </a:xfrm>
          <a:prstGeom prst="rect">
            <a:avLst/>
          </a:prstGeom>
        </p:spPr>
        <p:txBody>
          <a:bodyPr lIns="0" tIns="0" rIns="0" bIns="0" rtlCol="0" anchor="t">
            <a:spAutoFit/>
          </a:bodyPr>
          <a:lstStyle/>
          <a:p>
            <a:pPr algn="ctr">
              <a:lnSpc>
                <a:spcPts val="13667"/>
              </a:lnSpc>
            </a:pPr>
            <a:r>
              <a:rPr lang="en-US" sz="9762" b="1" dirty="0">
                <a:solidFill>
                  <a:srgbClr val="FFFFFF"/>
                </a:solidFill>
                <a:latin typeface="Neue Machina Ultra-Bold"/>
                <a:ea typeface="Neue Machina Ultra-Bold"/>
                <a:cs typeface="Neue Machina Ultra-Bold"/>
                <a:sym typeface="Neue Machina Ultra-Bold"/>
              </a:rPr>
              <a:t>Features</a:t>
            </a:r>
          </a:p>
        </p:txBody>
      </p:sp>
      <p:sp>
        <p:nvSpPr>
          <p:cNvPr id="17" name="Freeform 17"/>
          <p:cNvSpPr/>
          <p:nvPr/>
        </p:nvSpPr>
        <p:spPr>
          <a:xfrm>
            <a:off x="0" y="0"/>
            <a:ext cx="18288000" cy="1312388"/>
          </a:xfrm>
          <a:custGeom>
            <a:avLst/>
            <a:gdLst/>
            <a:ahLst/>
            <a:cxnLst/>
            <a:rect l="l" t="t" r="r" b="b"/>
            <a:pathLst>
              <a:path w="18288000" h="1312388">
                <a:moveTo>
                  <a:pt x="0" y="0"/>
                </a:moveTo>
                <a:lnTo>
                  <a:pt x="18288000" y="0"/>
                </a:lnTo>
                <a:lnTo>
                  <a:pt x="18288000" y="1312388"/>
                </a:lnTo>
                <a:lnTo>
                  <a:pt x="0" y="1312388"/>
                </a:lnTo>
                <a:lnTo>
                  <a:pt x="0" y="0"/>
                </a:lnTo>
                <a:close/>
              </a:path>
            </a:pathLst>
          </a:custGeom>
          <a:blipFill>
            <a:blip r:embed="rId9"/>
            <a:stretch>
              <a:fillRect t="-17505" b="-20102"/>
            </a:stretch>
          </a:blipFill>
        </p:spPr>
        <p:txBody>
          <a:bodyPr/>
          <a:lstStyle/>
          <a:p>
            <a:endParaRPr lang="en-US"/>
          </a:p>
        </p:txBody>
      </p:sp>
      <p:sp>
        <p:nvSpPr>
          <p:cNvPr id="18" name="Freeform 18"/>
          <p:cNvSpPr/>
          <p:nvPr/>
        </p:nvSpPr>
        <p:spPr>
          <a:xfrm>
            <a:off x="0" y="8958436"/>
            <a:ext cx="18288000" cy="1328564"/>
          </a:xfrm>
          <a:custGeom>
            <a:avLst/>
            <a:gdLst/>
            <a:ahLst/>
            <a:cxnLst/>
            <a:rect l="l" t="t" r="r" b="b"/>
            <a:pathLst>
              <a:path w="18288000" h="1328564">
                <a:moveTo>
                  <a:pt x="0" y="0"/>
                </a:moveTo>
                <a:lnTo>
                  <a:pt x="18288000" y="0"/>
                </a:lnTo>
                <a:lnTo>
                  <a:pt x="18288000" y="1328564"/>
                </a:lnTo>
                <a:lnTo>
                  <a:pt x="0" y="1328564"/>
                </a:lnTo>
                <a:lnTo>
                  <a:pt x="0" y="0"/>
                </a:lnTo>
                <a:close/>
              </a:path>
            </a:pathLst>
          </a:custGeom>
          <a:blipFill>
            <a:blip r:embed="rId10"/>
            <a:stretch>
              <a:fillRect t="-17291" b="-19213"/>
            </a:stretch>
          </a:blipFill>
        </p:spPr>
        <p:txBody>
          <a:bodyPr/>
          <a:lstStyle/>
          <a:p>
            <a:endParaRPr lang="en-US"/>
          </a:p>
        </p:txBody>
      </p:sp>
      <p:sp>
        <p:nvSpPr>
          <p:cNvPr id="24" name="TextBox 23">
            <a:extLst>
              <a:ext uri="{FF2B5EF4-FFF2-40B4-BE49-F238E27FC236}">
                <a16:creationId xmlns:a16="http://schemas.microsoft.com/office/drawing/2014/main" id="{C0857A93-1501-A34C-5A1A-1BB140B33C0A}"/>
              </a:ext>
            </a:extLst>
          </p:cNvPr>
          <p:cNvSpPr txBox="1"/>
          <p:nvPr/>
        </p:nvSpPr>
        <p:spPr>
          <a:xfrm>
            <a:off x="1085804" y="5675174"/>
            <a:ext cx="16363996" cy="1754326"/>
          </a:xfrm>
          <a:prstGeom prst="rect">
            <a:avLst/>
          </a:prstGeom>
          <a:noFill/>
        </p:spPr>
        <p:txBody>
          <a:bodyPr wrap="square">
            <a:spAutoFit/>
          </a:bodyPr>
          <a:lstStyle/>
          <a:p>
            <a:endParaRPr lang="en-IN" sz="3600" b="1" dirty="0">
              <a:solidFill>
                <a:schemeClr val="bg2"/>
              </a:solidFill>
            </a:endParaRPr>
          </a:p>
          <a:p>
            <a:r>
              <a:rPr lang="en-IN" sz="3600" b="1" dirty="0">
                <a:solidFill>
                  <a:schemeClr val="bg2"/>
                </a:solidFill>
              </a:rPr>
              <a:t>Tutorials :- </a:t>
            </a:r>
            <a:r>
              <a:rPr lang="en-IN" sz="3600" dirty="0">
                <a:solidFill>
                  <a:schemeClr val="bg2"/>
                </a:solidFill>
              </a:rPr>
              <a:t>We have added tutorial videos for beginners who are trying to learn sign-language</a:t>
            </a:r>
            <a:r>
              <a:rPr lang="en-IN" sz="3600" b="1" dirty="0">
                <a:solidFill>
                  <a:schemeClr val="bg2"/>
                </a:solidFill>
              </a:rPr>
              <a:t> </a:t>
            </a:r>
          </a:p>
        </p:txBody>
      </p:sp>
      <p:sp>
        <p:nvSpPr>
          <p:cNvPr id="19" name="TextBox 18">
            <a:extLst>
              <a:ext uri="{FF2B5EF4-FFF2-40B4-BE49-F238E27FC236}">
                <a16:creationId xmlns:a16="http://schemas.microsoft.com/office/drawing/2014/main" id="{15AD71AE-D7CF-4B28-F013-CBC891A52D49}"/>
              </a:ext>
            </a:extLst>
          </p:cNvPr>
          <p:cNvSpPr txBox="1"/>
          <p:nvPr/>
        </p:nvSpPr>
        <p:spPr>
          <a:xfrm>
            <a:off x="1119603" y="3080800"/>
            <a:ext cx="17015997" cy="1200329"/>
          </a:xfrm>
          <a:prstGeom prst="rect">
            <a:avLst/>
          </a:prstGeom>
          <a:noFill/>
        </p:spPr>
        <p:txBody>
          <a:bodyPr wrap="square">
            <a:spAutoFit/>
          </a:bodyPr>
          <a:lstStyle/>
          <a:p>
            <a:r>
              <a:rPr lang="en-US" sz="3600" b="1" dirty="0">
                <a:solidFill>
                  <a:schemeClr val="bg1"/>
                </a:solidFill>
              </a:rPr>
              <a:t>Hand Gesture Recognition</a:t>
            </a:r>
            <a:r>
              <a:rPr lang="en-US" sz="3600" dirty="0">
                <a:solidFill>
                  <a:schemeClr val="bg1"/>
                </a:solidFill>
              </a:rPr>
              <a:t>: The app uses computer vision techniques (e.g., OpenCV, </a:t>
            </a:r>
            <a:r>
              <a:rPr lang="en-US" sz="3600" dirty="0" err="1">
                <a:solidFill>
                  <a:schemeClr val="bg1"/>
                </a:solidFill>
              </a:rPr>
              <a:t>MediaPipe</a:t>
            </a:r>
            <a:r>
              <a:rPr lang="en-US" sz="3600" dirty="0">
                <a:solidFill>
                  <a:schemeClr val="bg1"/>
                </a:solidFill>
              </a:rPr>
              <a:t>) to detect hand gestures in real time.</a:t>
            </a:r>
            <a:endParaRPr lang="en-IN" sz="3600" dirty="0">
              <a:solidFill>
                <a:schemeClr val="bg1"/>
              </a:solidFill>
            </a:endParaRPr>
          </a:p>
        </p:txBody>
      </p:sp>
      <p:sp>
        <p:nvSpPr>
          <p:cNvPr id="26" name="TextBox 25">
            <a:extLst>
              <a:ext uri="{FF2B5EF4-FFF2-40B4-BE49-F238E27FC236}">
                <a16:creationId xmlns:a16="http://schemas.microsoft.com/office/drawing/2014/main" id="{69C4FDB6-FACE-CE98-095B-3E758A6A158A}"/>
              </a:ext>
            </a:extLst>
          </p:cNvPr>
          <p:cNvSpPr txBox="1"/>
          <p:nvPr/>
        </p:nvSpPr>
        <p:spPr>
          <a:xfrm>
            <a:off x="1066800" y="7448371"/>
            <a:ext cx="17015997" cy="1200329"/>
          </a:xfrm>
          <a:prstGeom prst="rect">
            <a:avLst/>
          </a:prstGeom>
          <a:noFill/>
        </p:spPr>
        <p:txBody>
          <a:bodyPr wrap="square">
            <a:spAutoFit/>
          </a:bodyPr>
          <a:lstStyle/>
          <a:p>
            <a:r>
              <a:rPr lang="en-US" sz="3600" b="1" dirty="0">
                <a:solidFill>
                  <a:schemeClr val="bg1"/>
                </a:solidFill>
              </a:rPr>
              <a:t>Text Display</a:t>
            </a:r>
            <a:r>
              <a:rPr lang="en-US" sz="3600" dirty="0">
                <a:solidFill>
                  <a:schemeClr val="bg1"/>
                </a:solidFill>
              </a:rPr>
              <a:t>: Converts recognized gestures into written text displayed on the screen, making it easier for non-signers to read and understand.</a:t>
            </a:r>
            <a:endParaRPr lang="en-IN" sz="3600" dirty="0">
              <a:solidFill>
                <a:schemeClr val="bg1"/>
              </a:solidFill>
            </a:endParaRPr>
          </a:p>
        </p:txBody>
      </p:sp>
      <p:sp>
        <p:nvSpPr>
          <p:cNvPr id="27" name="TextBox 26">
            <a:extLst>
              <a:ext uri="{FF2B5EF4-FFF2-40B4-BE49-F238E27FC236}">
                <a16:creationId xmlns:a16="http://schemas.microsoft.com/office/drawing/2014/main" id="{61A6E404-F66E-B719-B3A7-E3BCD36014A8}"/>
              </a:ext>
            </a:extLst>
          </p:cNvPr>
          <p:cNvSpPr txBox="1"/>
          <p:nvPr/>
        </p:nvSpPr>
        <p:spPr>
          <a:xfrm>
            <a:off x="1112204" y="4381500"/>
            <a:ext cx="17023396" cy="1754326"/>
          </a:xfrm>
          <a:prstGeom prst="rect">
            <a:avLst/>
          </a:prstGeom>
          <a:noFill/>
        </p:spPr>
        <p:txBody>
          <a:bodyPr wrap="square">
            <a:spAutoFit/>
          </a:bodyPr>
          <a:lstStyle/>
          <a:p>
            <a:r>
              <a:rPr lang="en-US" sz="3600" b="1" dirty="0">
                <a:solidFill>
                  <a:schemeClr val="bg1"/>
                </a:solidFill>
              </a:rPr>
              <a:t>English to Gujarati Translator</a:t>
            </a:r>
            <a:r>
              <a:rPr lang="en-US" sz="3600" dirty="0">
                <a:solidFill>
                  <a:schemeClr val="bg1"/>
                </a:solidFill>
              </a:rPr>
              <a:t>: The app can translate English text input into Gujarati, displaying the translated output instantly. Users can type English sentences or words, which will be translated to Gujarati and shown on the screen.</a:t>
            </a:r>
            <a:endParaRPr lang="en-IN" sz="3600" dirty="0">
              <a:solidFill>
                <a:schemeClr val="bg1"/>
              </a:solidFill>
            </a:endParaRPr>
          </a:p>
        </p:txBody>
      </p:sp>
    </p:spTree>
    <p:extLst>
      <p:ext uri="{BB962C8B-B14F-4D97-AF65-F5344CB8AC3E}">
        <p14:creationId xmlns:p14="http://schemas.microsoft.com/office/powerpoint/2010/main" val="3548893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05205" y="4667812"/>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txBody>
          <a:bodyPr/>
          <a:lstStyle/>
          <a:p>
            <a:endParaRPr lang="en-US"/>
          </a:p>
        </p:txBody>
      </p:sp>
      <p:sp>
        <p:nvSpPr>
          <p:cNvPr id="5" name="Freeform 5"/>
          <p:cNvSpPr/>
          <p:nvPr/>
        </p:nvSpPr>
        <p:spPr>
          <a:xfrm rot="1365435">
            <a:off x="-3790155" y="-730855"/>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4114800" y="1647046"/>
            <a:ext cx="11484067" cy="1685603"/>
          </a:xfrm>
          <a:prstGeom prst="rect">
            <a:avLst/>
          </a:prstGeom>
        </p:spPr>
        <p:txBody>
          <a:bodyPr lIns="0" tIns="0" rIns="0" bIns="0" rtlCol="0" anchor="t">
            <a:spAutoFit/>
          </a:bodyPr>
          <a:lstStyle/>
          <a:p>
            <a:pPr algn="l">
              <a:lnSpc>
                <a:spcPts val="13667"/>
              </a:lnSpc>
            </a:pPr>
            <a:r>
              <a:rPr lang="en-US" sz="9762" b="1" dirty="0">
                <a:solidFill>
                  <a:srgbClr val="FFFFFF"/>
                </a:solidFill>
                <a:latin typeface="Neue Machina Ultra-Bold"/>
                <a:ea typeface="Neue Machina Ultra-Bold"/>
                <a:cs typeface="Neue Machina Ultra-Bold"/>
                <a:sym typeface="Neue Machina Ultra-Bold"/>
              </a:rPr>
              <a:t>Future aspect</a:t>
            </a:r>
          </a:p>
        </p:txBody>
      </p:sp>
      <p:sp>
        <p:nvSpPr>
          <p:cNvPr id="7" name="Freeform 7"/>
          <p:cNvSpPr/>
          <p:nvPr/>
        </p:nvSpPr>
        <p:spPr>
          <a:xfrm>
            <a:off x="0" y="0"/>
            <a:ext cx="18288000" cy="1312388"/>
          </a:xfrm>
          <a:custGeom>
            <a:avLst/>
            <a:gdLst/>
            <a:ahLst/>
            <a:cxnLst/>
            <a:rect l="l" t="t" r="r" b="b"/>
            <a:pathLst>
              <a:path w="18288000" h="1312388">
                <a:moveTo>
                  <a:pt x="0" y="0"/>
                </a:moveTo>
                <a:lnTo>
                  <a:pt x="18288000" y="0"/>
                </a:lnTo>
                <a:lnTo>
                  <a:pt x="18288000" y="1312388"/>
                </a:lnTo>
                <a:lnTo>
                  <a:pt x="0" y="1312388"/>
                </a:lnTo>
                <a:lnTo>
                  <a:pt x="0" y="0"/>
                </a:lnTo>
                <a:close/>
              </a:path>
            </a:pathLst>
          </a:custGeom>
          <a:blipFill>
            <a:blip r:embed="rId8"/>
            <a:stretch>
              <a:fillRect t="-17505" b="-20102"/>
            </a:stretch>
          </a:blipFill>
        </p:spPr>
        <p:txBody>
          <a:bodyPr/>
          <a:lstStyle/>
          <a:p>
            <a:endParaRPr lang="en-US"/>
          </a:p>
        </p:txBody>
      </p:sp>
      <p:sp>
        <p:nvSpPr>
          <p:cNvPr id="8" name="Freeform 8"/>
          <p:cNvSpPr/>
          <p:nvPr/>
        </p:nvSpPr>
        <p:spPr>
          <a:xfrm>
            <a:off x="0" y="8958436"/>
            <a:ext cx="18288000" cy="1328564"/>
          </a:xfrm>
          <a:custGeom>
            <a:avLst/>
            <a:gdLst/>
            <a:ahLst/>
            <a:cxnLst/>
            <a:rect l="l" t="t" r="r" b="b"/>
            <a:pathLst>
              <a:path w="18288000" h="1328564">
                <a:moveTo>
                  <a:pt x="0" y="0"/>
                </a:moveTo>
                <a:lnTo>
                  <a:pt x="18288000" y="0"/>
                </a:lnTo>
                <a:lnTo>
                  <a:pt x="18288000" y="1328564"/>
                </a:lnTo>
                <a:lnTo>
                  <a:pt x="0" y="1328564"/>
                </a:lnTo>
                <a:lnTo>
                  <a:pt x="0" y="0"/>
                </a:lnTo>
                <a:close/>
              </a:path>
            </a:pathLst>
          </a:custGeom>
          <a:blipFill>
            <a:blip r:embed="rId9"/>
            <a:stretch>
              <a:fillRect t="-17291" b="-19213"/>
            </a:stretch>
          </a:blipFill>
        </p:spPr>
        <p:txBody>
          <a:bodyPr/>
          <a:lstStyle/>
          <a:p>
            <a:endParaRPr lang="en-US"/>
          </a:p>
        </p:txBody>
      </p:sp>
      <p:sp>
        <p:nvSpPr>
          <p:cNvPr id="10" name="TextBox 9">
            <a:extLst>
              <a:ext uri="{FF2B5EF4-FFF2-40B4-BE49-F238E27FC236}">
                <a16:creationId xmlns:a16="http://schemas.microsoft.com/office/drawing/2014/main" id="{5C69B277-93E8-3C42-565F-8899D59E2CF8}"/>
              </a:ext>
            </a:extLst>
          </p:cNvPr>
          <p:cNvSpPr txBox="1"/>
          <p:nvPr/>
        </p:nvSpPr>
        <p:spPr>
          <a:xfrm>
            <a:off x="713509" y="4262781"/>
            <a:ext cx="14865926" cy="3970318"/>
          </a:xfrm>
          <a:prstGeom prst="rect">
            <a:avLst/>
          </a:prstGeom>
          <a:noFill/>
        </p:spPr>
        <p:txBody>
          <a:bodyPr wrap="square">
            <a:spAutoFit/>
          </a:bodyPr>
          <a:lstStyle/>
          <a:p>
            <a:r>
              <a:rPr lang="en-US" sz="3600" dirty="0">
                <a:solidFill>
                  <a:schemeClr val="bg2"/>
                </a:solidFill>
              </a:rPr>
              <a:t>The app's future includes expanding support for </a:t>
            </a:r>
            <a:r>
              <a:rPr lang="en-US" sz="3600" b="1" dirty="0">
                <a:solidFill>
                  <a:schemeClr val="bg2"/>
                </a:solidFill>
              </a:rPr>
              <a:t>multiple sign languages</a:t>
            </a:r>
            <a:r>
              <a:rPr lang="en-US" sz="3600" dirty="0">
                <a:solidFill>
                  <a:schemeClr val="bg2"/>
                </a:solidFill>
              </a:rPr>
              <a:t>, adding </a:t>
            </a:r>
            <a:r>
              <a:rPr lang="en-US" sz="3600" b="1" dirty="0">
                <a:solidFill>
                  <a:schemeClr val="bg2"/>
                </a:solidFill>
              </a:rPr>
              <a:t>text-to-speech</a:t>
            </a:r>
            <a:r>
              <a:rPr lang="en-US" sz="3600" dirty="0">
                <a:solidFill>
                  <a:schemeClr val="bg2"/>
                </a:solidFill>
              </a:rPr>
              <a:t> for spoken translations, and enabling users to teach the app </a:t>
            </a:r>
            <a:r>
              <a:rPr lang="en-US" sz="3600" b="1" dirty="0">
                <a:solidFill>
                  <a:schemeClr val="bg2"/>
                </a:solidFill>
              </a:rPr>
              <a:t>custom signs</a:t>
            </a:r>
            <a:r>
              <a:rPr lang="en-US" sz="3600" dirty="0">
                <a:solidFill>
                  <a:schemeClr val="bg2"/>
                </a:solidFill>
              </a:rPr>
              <a:t>. Continuous </a:t>
            </a:r>
            <a:r>
              <a:rPr lang="en-US" sz="3600" b="1" dirty="0">
                <a:solidFill>
                  <a:schemeClr val="bg2"/>
                </a:solidFill>
              </a:rPr>
              <a:t>machine learning updates</a:t>
            </a:r>
            <a:r>
              <a:rPr lang="en-US" sz="3600" dirty="0">
                <a:solidFill>
                  <a:schemeClr val="bg2"/>
                </a:solidFill>
              </a:rPr>
              <a:t> will enhance accuracy, while </a:t>
            </a:r>
            <a:r>
              <a:rPr lang="en-US" sz="3600" b="1" dirty="0">
                <a:solidFill>
                  <a:schemeClr val="bg2"/>
                </a:solidFill>
              </a:rPr>
              <a:t>AI-based feedback</a:t>
            </a:r>
            <a:r>
              <a:rPr lang="en-US" sz="3600" dirty="0">
                <a:solidFill>
                  <a:schemeClr val="bg2"/>
                </a:solidFill>
              </a:rPr>
              <a:t> can help users learn gestures. </a:t>
            </a:r>
            <a:r>
              <a:rPr lang="en-US" sz="3600" b="1" dirty="0">
                <a:solidFill>
                  <a:schemeClr val="bg2"/>
                </a:solidFill>
              </a:rPr>
              <a:t>Cross-device synchronization</a:t>
            </a:r>
            <a:r>
              <a:rPr lang="en-US" sz="3600" dirty="0">
                <a:solidFill>
                  <a:schemeClr val="bg2"/>
                </a:solidFill>
              </a:rPr>
              <a:t> will allow personalized experiences across platforms, and future integration of </a:t>
            </a:r>
            <a:r>
              <a:rPr lang="en-US" sz="3600" b="1" dirty="0">
                <a:solidFill>
                  <a:schemeClr val="bg2"/>
                </a:solidFill>
              </a:rPr>
              <a:t>augmented reality (AR)</a:t>
            </a:r>
            <a:r>
              <a:rPr lang="en-US" sz="3600" dirty="0">
                <a:solidFill>
                  <a:schemeClr val="bg2"/>
                </a:solidFill>
              </a:rPr>
              <a:t> could provide immersive, interactive learning environments.</a:t>
            </a:r>
            <a:endParaRPr lang="en-IN" sz="3600" dirty="0">
              <a:solidFill>
                <a:schemeClr val="bg2"/>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TotalTime>
  <Words>448</Words>
  <Application>Microsoft Office PowerPoint</Application>
  <PresentationFormat>Custom</PresentationFormat>
  <Paragraphs>37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Montserrat Medium</vt:lpstr>
      <vt:lpstr>Calibri</vt:lpstr>
      <vt:lpstr>Neue Machina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dc:creator>DESTROYER</dc:creator>
  <cp:lastModifiedBy>Vanshika Mittal</cp:lastModifiedBy>
  <cp:revision>5</cp:revision>
  <dcterms:created xsi:type="dcterms:W3CDTF">2006-08-16T00:00:00Z</dcterms:created>
  <dcterms:modified xsi:type="dcterms:W3CDTF">2024-10-22T03:50:27Z</dcterms:modified>
  <dc:identifier>DAGRx_fcAx8</dc:identifier>
</cp:coreProperties>
</file>